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3" r:id="rId1"/>
  </p:sldMasterIdLst>
  <p:sldIdLst>
    <p:sldId id="281" r:id="rId2"/>
    <p:sldId id="282" r:id="rId3"/>
    <p:sldId id="289" r:id="rId4"/>
    <p:sldId id="267" r:id="rId5"/>
    <p:sldId id="290" r:id="rId6"/>
    <p:sldId id="274" r:id="rId7"/>
    <p:sldId id="283" r:id="rId8"/>
    <p:sldId id="276" r:id="rId9"/>
    <p:sldId id="279" r:id="rId10"/>
    <p:sldId id="292" r:id="rId11"/>
    <p:sldId id="280" r:id="rId12"/>
    <p:sldId id="284" r:id="rId13"/>
    <p:sldId id="285" r:id="rId14"/>
    <p:sldId id="286" r:id="rId15"/>
    <p:sldId id="288" r:id="rId16"/>
    <p:sldId id="294" r:id="rId17"/>
    <p:sldId id="295" r:id="rId18"/>
    <p:sldId id="296" r:id="rId19"/>
    <p:sldId id="297" r:id="rId20"/>
    <p:sldId id="29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08684E"/>
    <a:srgbClr val="17406D"/>
    <a:srgbClr val="05014B"/>
    <a:srgbClr val="080278"/>
    <a:srgbClr val="0730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26" autoAdjust="0"/>
    <p:restoredTop sz="94660"/>
  </p:normalViewPr>
  <p:slideViewPr>
    <p:cSldViewPr snapToGrid="0">
      <p:cViewPr>
        <p:scale>
          <a:sx n="55" d="100"/>
          <a:sy n="55" d="100"/>
        </p:scale>
        <p:origin x="55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49B321-B14B-4BEA-B3EE-AF4D6A82336F}" type="doc">
      <dgm:prSet loTypeId="urn:microsoft.com/office/officeart/2005/8/layout/chevron1" loCatId="process" qsTypeId="urn:microsoft.com/office/officeart/2005/8/quickstyle/simple5" qsCatId="simple" csTypeId="urn:microsoft.com/office/officeart/2005/8/colors/accent0_3" csCatId="mainScheme" phldr="1"/>
      <dgm:spPr/>
    </dgm:pt>
    <dgm:pt modelId="{4A8DDC88-7EB5-4BCF-BCF9-A9320DE9EC4D}">
      <dgm:prSet phldrT="[Text]"/>
      <dgm:spPr/>
      <dgm:t>
        <a:bodyPr/>
        <a:lstStyle/>
        <a:p>
          <a:r>
            <a:rPr lang="ka-GE" b="1" dirty="0" smtClean="0">
              <a:solidFill>
                <a:schemeClr val="accent3">
                  <a:lumMod val="60000"/>
                  <a:lumOff val="40000"/>
                </a:schemeClr>
              </a:solidFill>
            </a:rPr>
            <a:t>თეთრეულის  შეკრება</a:t>
          </a:r>
          <a:endParaRPr lang="en-US" b="1" dirty="0">
            <a:solidFill>
              <a:schemeClr val="accent3">
                <a:lumMod val="60000"/>
                <a:lumOff val="40000"/>
              </a:schemeClr>
            </a:solidFill>
          </a:endParaRPr>
        </a:p>
      </dgm:t>
    </dgm:pt>
    <dgm:pt modelId="{C1B88F7E-8874-48B1-8B6C-AE9441C8F1CA}" type="parTrans" cxnId="{6E384344-5326-4C62-92B1-B9B8BDC9EBCB}">
      <dgm:prSet/>
      <dgm:spPr/>
      <dgm:t>
        <a:bodyPr/>
        <a:lstStyle/>
        <a:p>
          <a:endParaRPr lang="en-US" b="1">
            <a:solidFill>
              <a:schemeClr val="accent3">
                <a:lumMod val="60000"/>
                <a:lumOff val="40000"/>
              </a:schemeClr>
            </a:solidFill>
          </a:endParaRPr>
        </a:p>
      </dgm:t>
    </dgm:pt>
    <dgm:pt modelId="{1A8CF54B-17CC-4C03-AB03-D5B81755B0C9}" type="sibTrans" cxnId="{6E384344-5326-4C62-92B1-B9B8BDC9EBCB}">
      <dgm:prSet/>
      <dgm:spPr/>
      <dgm:t>
        <a:bodyPr/>
        <a:lstStyle/>
        <a:p>
          <a:endParaRPr lang="en-US" b="1">
            <a:solidFill>
              <a:schemeClr val="accent3">
                <a:lumMod val="60000"/>
                <a:lumOff val="40000"/>
              </a:schemeClr>
            </a:solidFill>
          </a:endParaRPr>
        </a:p>
      </dgm:t>
    </dgm:pt>
    <dgm:pt modelId="{7596641B-B8EA-4A17-BD59-247888E99924}">
      <dgm:prSet phldrT="[Text]"/>
      <dgm:spPr/>
      <dgm:t>
        <a:bodyPr/>
        <a:lstStyle/>
        <a:p>
          <a:r>
            <a:rPr lang="ka-GE" b="1" dirty="0" smtClean="0">
              <a:solidFill>
                <a:schemeClr val="accent3">
                  <a:lumMod val="60000"/>
                  <a:lumOff val="40000"/>
                </a:schemeClr>
              </a:solidFill>
            </a:rPr>
            <a:t>რეცხვა  და  დეზინფექცია</a:t>
          </a:r>
          <a:endParaRPr lang="en-US" b="1" dirty="0">
            <a:solidFill>
              <a:schemeClr val="accent3">
                <a:lumMod val="60000"/>
                <a:lumOff val="40000"/>
              </a:schemeClr>
            </a:solidFill>
          </a:endParaRPr>
        </a:p>
      </dgm:t>
    </dgm:pt>
    <dgm:pt modelId="{5DE1598F-738D-4E52-8D5C-200D1FC5197C}" type="parTrans" cxnId="{C7FE4CF3-3FA5-4E32-B3C2-8A5C266FD913}">
      <dgm:prSet/>
      <dgm:spPr/>
      <dgm:t>
        <a:bodyPr/>
        <a:lstStyle/>
        <a:p>
          <a:endParaRPr lang="en-US" b="1">
            <a:solidFill>
              <a:schemeClr val="accent3">
                <a:lumMod val="60000"/>
                <a:lumOff val="40000"/>
              </a:schemeClr>
            </a:solidFill>
          </a:endParaRPr>
        </a:p>
      </dgm:t>
    </dgm:pt>
    <dgm:pt modelId="{93C6014C-6A43-49E7-8E0C-13DD10387074}" type="sibTrans" cxnId="{C7FE4CF3-3FA5-4E32-B3C2-8A5C266FD913}">
      <dgm:prSet/>
      <dgm:spPr/>
      <dgm:t>
        <a:bodyPr/>
        <a:lstStyle/>
        <a:p>
          <a:endParaRPr lang="en-US" b="1">
            <a:solidFill>
              <a:schemeClr val="accent3">
                <a:lumMod val="60000"/>
                <a:lumOff val="40000"/>
              </a:schemeClr>
            </a:solidFill>
          </a:endParaRPr>
        </a:p>
      </dgm:t>
    </dgm:pt>
    <dgm:pt modelId="{67FE1064-693B-49CB-93EC-241F26768FF2}">
      <dgm:prSet/>
      <dgm:spPr/>
      <dgm:t>
        <a:bodyPr/>
        <a:lstStyle/>
        <a:p>
          <a:r>
            <a:rPr lang="ka-GE" b="1" dirty="0" smtClean="0">
              <a:solidFill>
                <a:schemeClr val="accent3">
                  <a:lumMod val="60000"/>
                  <a:lumOff val="40000"/>
                </a:schemeClr>
              </a:solidFill>
            </a:rPr>
            <a:t>ტრანსპორტირება</a:t>
          </a:r>
          <a:endParaRPr lang="en-US" b="1" dirty="0">
            <a:solidFill>
              <a:schemeClr val="accent3">
                <a:lumMod val="60000"/>
                <a:lumOff val="40000"/>
              </a:schemeClr>
            </a:solidFill>
          </a:endParaRPr>
        </a:p>
      </dgm:t>
    </dgm:pt>
    <dgm:pt modelId="{2B3491FC-07FE-4796-92DA-2BE26CDEE56F}" type="parTrans" cxnId="{FF698DE7-C2CD-4A15-9E6B-68841DA78BF3}">
      <dgm:prSet/>
      <dgm:spPr/>
      <dgm:t>
        <a:bodyPr/>
        <a:lstStyle/>
        <a:p>
          <a:endParaRPr lang="en-US" b="1">
            <a:solidFill>
              <a:schemeClr val="accent3">
                <a:lumMod val="60000"/>
                <a:lumOff val="40000"/>
              </a:schemeClr>
            </a:solidFill>
          </a:endParaRPr>
        </a:p>
      </dgm:t>
    </dgm:pt>
    <dgm:pt modelId="{33F07572-4003-445C-A005-900352323978}" type="sibTrans" cxnId="{FF698DE7-C2CD-4A15-9E6B-68841DA78BF3}">
      <dgm:prSet/>
      <dgm:spPr/>
      <dgm:t>
        <a:bodyPr/>
        <a:lstStyle/>
        <a:p>
          <a:endParaRPr lang="en-US" b="1">
            <a:solidFill>
              <a:schemeClr val="accent3">
                <a:lumMod val="60000"/>
                <a:lumOff val="40000"/>
              </a:schemeClr>
            </a:solidFill>
          </a:endParaRPr>
        </a:p>
      </dgm:t>
    </dgm:pt>
    <dgm:pt modelId="{4AE74B7F-1716-4899-B2F9-B312C9D3BFFB}">
      <dgm:prSet/>
      <dgm:spPr/>
      <dgm:t>
        <a:bodyPr/>
        <a:lstStyle/>
        <a:p>
          <a:r>
            <a:rPr lang="ka-GE" b="1" dirty="0" smtClean="0">
              <a:solidFill>
                <a:schemeClr val="accent3">
                  <a:lumMod val="60000"/>
                  <a:lumOff val="40000"/>
                </a:schemeClr>
              </a:solidFill>
            </a:rPr>
            <a:t>დაუთოვება</a:t>
          </a:r>
          <a:endParaRPr lang="en-US" b="1" dirty="0">
            <a:solidFill>
              <a:schemeClr val="accent3">
                <a:lumMod val="60000"/>
                <a:lumOff val="40000"/>
              </a:schemeClr>
            </a:solidFill>
          </a:endParaRPr>
        </a:p>
      </dgm:t>
    </dgm:pt>
    <dgm:pt modelId="{C3F0C743-DC02-47E2-AF86-8A082C08CE59}" type="parTrans" cxnId="{1B51D8AA-9064-4BD7-AD2A-3447D6C75A8F}">
      <dgm:prSet/>
      <dgm:spPr/>
      <dgm:t>
        <a:bodyPr/>
        <a:lstStyle/>
        <a:p>
          <a:endParaRPr lang="en-US" b="1">
            <a:solidFill>
              <a:schemeClr val="accent3">
                <a:lumMod val="60000"/>
                <a:lumOff val="40000"/>
              </a:schemeClr>
            </a:solidFill>
          </a:endParaRPr>
        </a:p>
      </dgm:t>
    </dgm:pt>
    <dgm:pt modelId="{08E5000F-3C35-4DF4-B23C-E34C9E836D88}" type="sibTrans" cxnId="{1B51D8AA-9064-4BD7-AD2A-3447D6C75A8F}">
      <dgm:prSet/>
      <dgm:spPr/>
      <dgm:t>
        <a:bodyPr/>
        <a:lstStyle/>
        <a:p>
          <a:endParaRPr lang="en-US" b="1">
            <a:solidFill>
              <a:schemeClr val="accent3">
                <a:lumMod val="60000"/>
                <a:lumOff val="40000"/>
              </a:schemeClr>
            </a:solidFill>
          </a:endParaRPr>
        </a:p>
      </dgm:t>
    </dgm:pt>
    <dgm:pt modelId="{0FCBBDC7-0FB0-4141-B7C1-C9D761789D04}">
      <dgm:prSet/>
      <dgm:spPr/>
      <dgm:t>
        <a:bodyPr/>
        <a:lstStyle/>
        <a:p>
          <a:r>
            <a:rPr lang="ka-GE" b="1" dirty="0" smtClean="0">
              <a:solidFill>
                <a:schemeClr val="accent3">
                  <a:lumMod val="60000"/>
                  <a:lumOff val="40000"/>
                </a:schemeClr>
              </a:solidFill>
            </a:rPr>
            <a:t>შეფუთვა</a:t>
          </a:r>
          <a:endParaRPr lang="en-US" b="1" dirty="0">
            <a:solidFill>
              <a:schemeClr val="accent3">
                <a:lumMod val="60000"/>
                <a:lumOff val="40000"/>
              </a:schemeClr>
            </a:solidFill>
          </a:endParaRPr>
        </a:p>
      </dgm:t>
    </dgm:pt>
    <dgm:pt modelId="{D4826F2F-68B5-4F69-A11A-BA82A5F3C143}" type="parTrans" cxnId="{9305A28E-3FF0-42B8-890D-25176C91869E}">
      <dgm:prSet/>
      <dgm:spPr/>
      <dgm:t>
        <a:bodyPr/>
        <a:lstStyle/>
        <a:p>
          <a:endParaRPr lang="en-US" b="1">
            <a:solidFill>
              <a:schemeClr val="accent3">
                <a:lumMod val="60000"/>
                <a:lumOff val="40000"/>
              </a:schemeClr>
            </a:solidFill>
          </a:endParaRPr>
        </a:p>
      </dgm:t>
    </dgm:pt>
    <dgm:pt modelId="{D387911F-947F-48EE-8541-7A156BD7C09E}" type="sibTrans" cxnId="{9305A28E-3FF0-42B8-890D-25176C91869E}">
      <dgm:prSet/>
      <dgm:spPr/>
      <dgm:t>
        <a:bodyPr/>
        <a:lstStyle/>
        <a:p>
          <a:endParaRPr lang="en-US" b="1">
            <a:solidFill>
              <a:schemeClr val="accent3">
                <a:lumMod val="60000"/>
                <a:lumOff val="40000"/>
              </a:schemeClr>
            </a:solidFill>
          </a:endParaRPr>
        </a:p>
      </dgm:t>
    </dgm:pt>
    <dgm:pt modelId="{AFB3446D-EB07-4FED-95C5-2943BBACDE70}">
      <dgm:prSet/>
      <dgm:spPr/>
      <dgm:t>
        <a:bodyPr/>
        <a:lstStyle/>
        <a:p>
          <a:r>
            <a:rPr lang="ka-GE" b="1" dirty="0" smtClean="0">
              <a:solidFill>
                <a:schemeClr val="accent3">
                  <a:lumMod val="60000"/>
                  <a:lumOff val="40000"/>
                </a:schemeClr>
              </a:solidFill>
            </a:rPr>
            <a:t>სუფთა  თეთრეულის  შენახვა</a:t>
          </a:r>
          <a:endParaRPr lang="en-US" b="1" dirty="0">
            <a:solidFill>
              <a:schemeClr val="accent3">
                <a:lumMod val="60000"/>
                <a:lumOff val="40000"/>
              </a:schemeClr>
            </a:solidFill>
          </a:endParaRPr>
        </a:p>
      </dgm:t>
    </dgm:pt>
    <dgm:pt modelId="{E1DCE447-57F8-453D-AF36-F4EF7E57180E}" type="parTrans" cxnId="{792F1C20-C2B7-41FF-9F68-4AFFDEE010F9}">
      <dgm:prSet/>
      <dgm:spPr/>
      <dgm:t>
        <a:bodyPr/>
        <a:lstStyle/>
        <a:p>
          <a:endParaRPr lang="en-US" b="1">
            <a:solidFill>
              <a:schemeClr val="accent3">
                <a:lumMod val="60000"/>
                <a:lumOff val="40000"/>
              </a:schemeClr>
            </a:solidFill>
          </a:endParaRPr>
        </a:p>
      </dgm:t>
    </dgm:pt>
    <dgm:pt modelId="{A9472E25-E0DA-490F-9E09-E47E07F3010D}" type="sibTrans" cxnId="{792F1C20-C2B7-41FF-9F68-4AFFDEE010F9}">
      <dgm:prSet/>
      <dgm:spPr/>
      <dgm:t>
        <a:bodyPr/>
        <a:lstStyle/>
        <a:p>
          <a:endParaRPr lang="en-US" b="1">
            <a:solidFill>
              <a:schemeClr val="accent3">
                <a:lumMod val="60000"/>
                <a:lumOff val="40000"/>
              </a:schemeClr>
            </a:solidFill>
          </a:endParaRPr>
        </a:p>
      </dgm:t>
    </dgm:pt>
    <dgm:pt modelId="{F66F1DC9-6DD1-43A7-A5CB-338291C37F50}" type="pres">
      <dgm:prSet presAssocID="{4949B321-B14B-4BEA-B3EE-AF4D6A82336F}" presName="Name0" presStyleCnt="0">
        <dgm:presLayoutVars>
          <dgm:dir/>
          <dgm:animLvl val="lvl"/>
          <dgm:resizeHandles val="exact"/>
        </dgm:presLayoutVars>
      </dgm:prSet>
      <dgm:spPr/>
    </dgm:pt>
    <dgm:pt modelId="{1203CD40-C837-4C3B-A777-AC89989521E9}" type="pres">
      <dgm:prSet presAssocID="{4A8DDC88-7EB5-4BCF-BCF9-A9320DE9EC4D}" presName="parTxOnly" presStyleLbl="node1" presStyleIdx="0" presStyleCnt="6">
        <dgm:presLayoutVars>
          <dgm:chMax val="0"/>
          <dgm:chPref val="0"/>
          <dgm:bulletEnabled val="1"/>
        </dgm:presLayoutVars>
      </dgm:prSet>
      <dgm:spPr/>
      <dgm:t>
        <a:bodyPr/>
        <a:lstStyle/>
        <a:p>
          <a:endParaRPr lang="en-US"/>
        </a:p>
      </dgm:t>
    </dgm:pt>
    <dgm:pt modelId="{8C55C5DA-A5B2-4047-B21F-96C90C9BBD1C}" type="pres">
      <dgm:prSet presAssocID="{1A8CF54B-17CC-4C03-AB03-D5B81755B0C9}" presName="parTxOnlySpace" presStyleCnt="0"/>
      <dgm:spPr/>
    </dgm:pt>
    <dgm:pt modelId="{193952D8-3AAE-45BC-AC49-1F8FD83741CA}" type="pres">
      <dgm:prSet presAssocID="{67FE1064-693B-49CB-93EC-241F26768FF2}" presName="parTxOnly" presStyleLbl="node1" presStyleIdx="1" presStyleCnt="6">
        <dgm:presLayoutVars>
          <dgm:chMax val="0"/>
          <dgm:chPref val="0"/>
          <dgm:bulletEnabled val="1"/>
        </dgm:presLayoutVars>
      </dgm:prSet>
      <dgm:spPr/>
      <dgm:t>
        <a:bodyPr/>
        <a:lstStyle/>
        <a:p>
          <a:endParaRPr lang="en-US"/>
        </a:p>
      </dgm:t>
    </dgm:pt>
    <dgm:pt modelId="{472C571B-D25B-484E-A9EB-F0CF711E953E}" type="pres">
      <dgm:prSet presAssocID="{33F07572-4003-445C-A005-900352323978}" presName="parTxOnlySpace" presStyleCnt="0"/>
      <dgm:spPr/>
    </dgm:pt>
    <dgm:pt modelId="{89435215-EE6A-4677-9F61-9E8C7CB769A4}" type="pres">
      <dgm:prSet presAssocID="{7596641B-B8EA-4A17-BD59-247888E99924}" presName="parTxOnly" presStyleLbl="node1" presStyleIdx="2" presStyleCnt="6">
        <dgm:presLayoutVars>
          <dgm:chMax val="0"/>
          <dgm:chPref val="0"/>
          <dgm:bulletEnabled val="1"/>
        </dgm:presLayoutVars>
      </dgm:prSet>
      <dgm:spPr/>
      <dgm:t>
        <a:bodyPr/>
        <a:lstStyle/>
        <a:p>
          <a:endParaRPr lang="en-US"/>
        </a:p>
      </dgm:t>
    </dgm:pt>
    <dgm:pt modelId="{B6BFC633-3FE1-40CE-A057-6926C6D996EA}" type="pres">
      <dgm:prSet presAssocID="{93C6014C-6A43-49E7-8E0C-13DD10387074}" presName="parTxOnlySpace" presStyleCnt="0"/>
      <dgm:spPr/>
    </dgm:pt>
    <dgm:pt modelId="{D0172310-4E4D-4CA5-A7D2-90754DDA46E6}" type="pres">
      <dgm:prSet presAssocID="{4AE74B7F-1716-4899-B2F9-B312C9D3BFFB}" presName="parTxOnly" presStyleLbl="node1" presStyleIdx="3" presStyleCnt="6">
        <dgm:presLayoutVars>
          <dgm:chMax val="0"/>
          <dgm:chPref val="0"/>
          <dgm:bulletEnabled val="1"/>
        </dgm:presLayoutVars>
      </dgm:prSet>
      <dgm:spPr/>
      <dgm:t>
        <a:bodyPr/>
        <a:lstStyle/>
        <a:p>
          <a:endParaRPr lang="en-US"/>
        </a:p>
      </dgm:t>
    </dgm:pt>
    <dgm:pt modelId="{0CE89F11-03DD-47DA-8D37-EA5CDBB0D814}" type="pres">
      <dgm:prSet presAssocID="{08E5000F-3C35-4DF4-B23C-E34C9E836D88}" presName="parTxOnlySpace" presStyleCnt="0"/>
      <dgm:spPr/>
    </dgm:pt>
    <dgm:pt modelId="{7E0D378D-4EB7-445F-952A-40DBDC0CD1CA}" type="pres">
      <dgm:prSet presAssocID="{0FCBBDC7-0FB0-4141-B7C1-C9D761789D04}" presName="parTxOnly" presStyleLbl="node1" presStyleIdx="4" presStyleCnt="6">
        <dgm:presLayoutVars>
          <dgm:chMax val="0"/>
          <dgm:chPref val="0"/>
          <dgm:bulletEnabled val="1"/>
        </dgm:presLayoutVars>
      </dgm:prSet>
      <dgm:spPr/>
      <dgm:t>
        <a:bodyPr/>
        <a:lstStyle/>
        <a:p>
          <a:endParaRPr lang="en-US"/>
        </a:p>
      </dgm:t>
    </dgm:pt>
    <dgm:pt modelId="{73914813-7CEB-43D2-A79C-F50B63CAF9F4}" type="pres">
      <dgm:prSet presAssocID="{D387911F-947F-48EE-8541-7A156BD7C09E}" presName="parTxOnlySpace" presStyleCnt="0"/>
      <dgm:spPr/>
    </dgm:pt>
    <dgm:pt modelId="{BCCACB1B-3355-4348-9E4A-561E7831E436}" type="pres">
      <dgm:prSet presAssocID="{AFB3446D-EB07-4FED-95C5-2943BBACDE70}" presName="parTxOnly" presStyleLbl="node1" presStyleIdx="5" presStyleCnt="6">
        <dgm:presLayoutVars>
          <dgm:chMax val="0"/>
          <dgm:chPref val="0"/>
          <dgm:bulletEnabled val="1"/>
        </dgm:presLayoutVars>
      </dgm:prSet>
      <dgm:spPr/>
      <dgm:t>
        <a:bodyPr/>
        <a:lstStyle/>
        <a:p>
          <a:endParaRPr lang="en-US"/>
        </a:p>
      </dgm:t>
    </dgm:pt>
  </dgm:ptLst>
  <dgm:cxnLst>
    <dgm:cxn modelId="{09A8CBEC-159D-4ECA-BA3E-ECA69CA70CA1}" type="presOf" srcId="{4AE74B7F-1716-4899-B2F9-B312C9D3BFFB}" destId="{D0172310-4E4D-4CA5-A7D2-90754DDA46E6}" srcOrd="0" destOrd="0" presId="urn:microsoft.com/office/officeart/2005/8/layout/chevron1"/>
    <dgm:cxn modelId="{DEC721BA-DDA1-4D4B-A7F3-9A6D858F791D}" type="presOf" srcId="{7596641B-B8EA-4A17-BD59-247888E99924}" destId="{89435215-EE6A-4677-9F61-9E8C7CB769A4}" srcOrd="0" destOrd="0" presId="urn:microsoft.com/office/officeart/2005/8/layout/chevron1"/>
    <dgm:cxn modelId="{33E9121E-384E-4ABC-9898-E8E76AC28164}" type="presOf" srcId="{0FCBBDC7-0FB0-4141-B7C1-C9D761789D04}" destId="{7E0D378D-4EB7-445F-952A-40DBDC0CD1CA}" srcOrd="0" destOrd="0" presId="urn:microsoft.com/office/officeart/2005/8/layout/chevron1"/>
    <dgm:cxn modelId="{FF698DE7-C2CD-4A15-9E6B-68841DA78BF3}" srcId="{4949B321-B14B-4BEA-B3EE-AF4D6A82336F}" destId="{67FE1064-693B-49CB-93EC-241F26768FF2}" srcOrd="1" destOrd="0" parTransId="{2B3491FC-07FE-4796-92DA-2BE26CDEE56F}" sibTransId="{33F07572-4003-445C-A005-900352323978}"/>
    <dgm:cxn modelId="{6E384344-5326-4C62-92B1-B9B8BDC9EBCB}" srcId="{4949B321-B14B-4BEA-B3EE-AF4D6A82336F}" destId="{4A8DDC88-7EB5-4BCF-BCF9-A9320DE9EC4D}" srcOrd="0" destOrd="0" parTransId="{C1B88F7E-8874-48B1-8B6C-AE9441C8F1CA}" sibTransId="{1A8CF54B-17CC-4C03-AB03-D5B81755B0C9}"/>
    <dgm:cxn modelId="{792F1C20-C2B7-41FF-9F68-4AFFDEE010F9}" srcId="{4949B321-B14B-4BEA-B3EE-AF4D6A82336F}" destId="{AFB3446D-EB07-4FED-95C5-2943BBACDE70}" srcOrd="5" destOrd="0" parTransId="{E1DCE447-57F8-453D-AF36-F4EF7E57180E}" sibTransId="{A9472E25-E0DA-490F-9E09-E47E07F3010D}"/>
    <dgm:cxn modelId="{1B51D8AA-9064-4BD7-AD2A-3447D6C75A8F}" srcId="{4949B321-B14B-4BEA-B3EE-AF4D6A82336F}" destId="{4AE74B7F-1716-4899-B2F9-B312C9D3BFFB}" srcOrd="3" destOrd="0" parTransId="{C3F0C743-DC02-47E2-AF86-8A082C08CE59}" sibTransId="{08E5000F-3C35-4DF4-B23C-E34C9E836D88}"/>
    <dgm:cxn modelId="{5DCAF289-5C4C-4D87-BF1B-7B8B8BE1EA75}" type="presOf" srcId="{AFB3446D-EB07-4FED-95C5-2943BBACDE70}" destId="{BCCACB1B-3355-4348-9E4A-561E7831E436}" srcOrd="0" destOrd="0" presId="urn:microsoft.com/office/officeart/2005/8/layout/chevron1"/>
    <dgm:cxn modelId="{C7FE4CF3-3FA5-4E32-B3C2-8A5C266FD913}" srcId="{4949B321-B14B-4BEA-B3EE-AF4D6A82336F}" destId="{7596641B-B8EA-4A17-BD59-247888E99924}" srcOrd="2" destOrd="0" parTransId="{5DE1598F-738D-4E52-8D5C-200D1FC5197C}" sibTransId="{93C6014C-6A43-49E7-8E0C-13DD10387074}"/>
    <dgm:cxn modelId="{D259A80F-609E-4BEB-A234-A6A8118CE835}" type="presOf" srcId="{4A8DDC88-7EB5-4BCF-BCF9-A9320DE9EC4D}" destId="{1203CD40-C837-4C3B-A777-AC89989521E9}" srcOrd="0" destOrd="0" presId="urn:microsoft.com/office/officeart/2005/8/layout/chevron1"/>
    <dgm:cxn modelId="{A236A8F9-BFC1-4158-BDAE-E93FD9F60A87}" type="presOf" srcId="{4949B321-B14B-4BEA-B3EE-AF4D6A82336F}" destId="{F66F1DC9-6DD1-43A7-A5CB-338291C37F50}" srcOrd="0" destOrd="0" presId="urn:microsoft.com/office/officeart/2005/8/layout/chevron1"/>
    <dgm:cxn modelId="{9305A28E-3FF0-42B8-890D-25176C91869E}" srcId="{4949B321-B14B-4BEA-B3EE-AF4D6A82336F}" destId="{0FCBBDC7-0FB0-4141-B7C1-C9D761789D04}" srcOrd="4" destOrd="0" parTransId="{D4826F2F-68B5-4F69-A11A-BA82A5F3C143}" sibTransId="{D387911F-947F-48EE-8541-7A156BD7C09E}"/>
    <dgm:cxn modelId="{CDB4AB0E-0C08-40FE-BD46-21760A5DF10B}" type="presOf" srcId="{67FE1064-693B-49CB-93EC-241F26768FF2}" destId="{193952D8-3AAE-45BC-AC49-1F8FD83741CA}" srcOrd="0" destOrd="0" presId="urn:microsoft.com/office/officeart/2005/8/layout/chevron1"/>
    <dgm:cxn modelId="{8E64809C-CC6B-46F9-8221-7EBB6AFBC9B9}" type="presParOf" srcId="{F66F1DC9-6DD1-43A7-A5CB-338291C37F50}" destId="{1203CD40-C837-4C3B-A777-AC89989521E9}" srcOrd="0" destOrd="0" presId="urn:microsoft.com/office/officeart/2005/8/layout/chevron1"/>
    <dgm:cxn modelId="{FB63B45E-7944-42A1-87F2-293823E86BF0}" type="presParOf" srcId="{F66F1DC9-6DD1-43A7-A5CB-338291C37F50}" destId="{8C55C5DA-A5B2-4047-B21F-96C90C9BBD1C}" srcOrd="1" destOrd="0" presId="urn:microsoft.com/office/officeart/2005/8/layout/chevron1"/>
    <dgm:cxn modelId="{582DB877-B69D-4E7A-A67B-CCF8A31383CB}" type="presParOf" srcId="{F66F1DC9-6DD1-43A7-A5CB-338291C37F50}" destId="{193952D8-3AAE-45BC-AC49-1F8FD83741CA}" srcOrd="2" destOrd="0" presId="urn:microsoft.com/office/officeart/2005/8/layout/chevron1"/>
    <dgm:cxn modelId="{4B723336-D13D-40CA-BC49-A1DC62B70DEA}" type="presParOf" srcId="{F66F1DC9-6DD1-43A7-A5CB-338291C37F50}" destId="{472C571B-D25B-484E-A9EB-F0CF711E953E}" srcOrd="3" destOrd="0" presId="urn:microsoft.com/office/officeart/2005/8/layout/chevron1"/>
    <dgm:cxn modelId="{4F4FF5FC-11A8-48E0-B1FB-9F1F336A3BD6}" type="presParOf" srcId="{F66F1DC9-6DD1-43A7-A5CB-338291C37F50}" destId="{89435215-EE6A-4677-9F61-9E8C7CB769A4}" srcOrd="4" destOrd="0" presId="urn:microsoft.com/office/officeart/2005/8/layout/chevron1"/>
    <dgm:cxn modelId="{125015A8-2C13-4BED-9064-950180A84B4A}" type="presParOf" srcId="{F66F1DC9-6DD1-43A7-A5CB-338291C37F50}" destId="{B6BFC633-3FE1-40CE-A057-6926C6D996EA}" srcOrd="5" destOrd="0" presId="urn:microsoft.com/office/officeart/2005/8/layout/chevron1"/>
    <dgm:cxn modelId="{95CA1811-3936-4F64-8E46-B3AB4DC0DB9F}" type="presParOf" srcId="{F66F1DC9-6DD1-43A7-A5CB-338291C37F50}" destId="{D0172310-4E4D-4CA5-A7D2-90754DDA46E6}" srcOrd="6" destOrd="0" presId="urn:microsoft.com/office/officeart/2005/8/layout/chevron1"/>
    <dgm:cxn modelId="{3DCDDD25-4644-4921-B92B-079579538DBB}" type="presParOf" srcId="{F66F1DC9-6DD1-43A7-A5CB-338291C37F50}" destId="{0CE89F11-03DD-47DA-8D37-EA5CDBB0D814}" srcOrd="7" destOrd="0" presId="urn:microsoft.com/office/officeart/2005/8/layout/chevron1"/>
    <dgm:cxn modelId="{681D73BC-7983-417E-B789-DB6403E79CB8}" type="presParOf" srcId="{F66F1DC9-6DD1-43A7-A5CB-338291C37F50}" destId="{7E0D378D-4EB7-445F-952A-40DBDC0CD1CA}" srcOrd="8" destOrd="0" presId="urn:microsoft.com/office/officeart/2005/8/layout/chevron1"/>
    <dgm:cxn modelId="{645B5337-D9A2-4DB5-9810-AB6498270C37}" type="presParOf" srcId="{F66F1DC9-6DD1-43A7-A5CB-338291C37F50}" destId="{73914813-7CEB-43D2-A79C-F50B63CAF9F4}" srcOrd="9" destOrd="0" presId="urn:microsoft.com/office/officeart/2005/8/layout/chevron1"/>
    <dgm:cxn modelId="{613E3F0E-0146-4422-83A2-EA55D7DB7C9C}" type="presParOf" srcId="{F66F1DC9-6DD1-43A7-A5CB-338291C37F50}" destId="{BCCACB1B-3355-4348-9E4A-561E7831E436}" srcOrd="10" destOrd="0" presId="urn:microsoft.com/office/officeart/2005/8/layout/chevron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03CD40-C837-4C3B-A777-AC89989521E9}">
      <dsp:nvSpPr>
        <dsp:cNvPr id="0" name=""/>
        <dsp:cNvSpPr/>
      </dsp:nvSpPr>
      <dsp:spPr>
        <a:xfrm>
          <a:off x="5407" y="293768"/>
          <a:ext cx="2011560" cy="804624"/>
        </a:xfrm>
        <a:prstGeom prst="chevron">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accent3">
                  <a:lumMod val="60000"/>
                  <a:lumOff val="40000"/>
                </a:schemeClr>
              </a:solidFill>
            </a:rPr>
            <a:t>თეთრეულის  შეკრება</a:t>
          </a:r>
          <a:endParaRPr lang="en-US" sz="1100" b="1" kern="1200" dirty="0">
            <a:solidFill>
              <a:schemeClr val="accent3">
                <a:lumMod val="60000"/>
                <a:lumOff val="40000"/>
              </a:schemeClr>
            </a:solidFill>
          </a:endParaRPr>
        </a:p>
      </dsp:txBody>
      <dsp:txXfrm>
        <a:off x="407719" y="293768"/>
        <a:ext cx="1206936" cy="804624"/>
      </dsp:txXfrm>
    </dsp:sp>
    <dsp:sp modelId="{193952D8-3AAE-45BC-AC49-1F8FD83741CA}">
      <dsp:nvSpPr>
        <dsp:cNvPr id="0" name=""/>
        <dsp:cNvSpPr/>
      </dsp:nvSpPr>
      <dsp:spPr>
        <a:xfrm>
          <a:off x="1815812" y="293768"/>
          <a:ext cx="2011560" cy="804624"/>
        </a:xfrm>
        <a:prstGeom prst="chevron">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accent3">
                  <a:lumMod val="60000"/>
                  <a:lumOff val="40000"/>
                </a:schemeClr>
              </a:solidFill>
            </a:rPr>
            <a:t>ტრანსპორტირება</a:t>
          </a:r>
          <a:endParaRPr lang="en-US" sz="1100" b="1" kern="1200" dirty="0">
            <a:solidFill>
              <a:schemeClr val="accent3">
                <a:lumMod val="60000"/>
                <a:lumOff val="40000"/>
              </a:schemeClr>
            </a:solidFill>
          </a:endParaRPr>
        </a:p>
      </dsp:txBody>
      <dsp:txXfrm>
        <a:off x="2218124" y="293768"/>
        <a:ext cx="1206936" cy="804624"/>
      </dsp:txXfrm>
    </dsp:sp>
    <dsp:sp modelId="{89435215-EE6A-4677-9F61-9E8C7CB769A4}">
      <dsp:nvSpPr>
        <dsp:cNvPr id="0" name=""/>
        <dsp:cNvSpPr/>
      </dsp:nvSpPr>
      <dsp:spPr>
        <a:xfrm>
          <a:off x="3626217" y="293768"/>
          <a:ext cx="2011560" cy="804624"/>
        </a:xfrm>
        <a:prstGeom prst="chevron">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accent3">
                  <a:lumMod val="60000"/>
                  <a:lumOff val="40000"/>
                </a:schemeClr>
              </a:solidFill>
            </a:rPr>
            <a:t>რეცხვა  და  დეზინფექცია</a:t>
          </a:r>
          <a:endParaRPr lang="en-US" sz="1100" b="1" kern="1200" dirty="0">
            <a:solidFill>
              <a:schemeClr val="accent3">
                <a:lumMod val="60000"/>
                <a:lumOff val="40000"/>
              </a:schemeClr>
            </a:solidFill>
          </a:endParaRPr>
        </a:p>
      </dsp:txBody>
      <dsp:txXfrm>
        <a:off x="4028529" y="293768"/>
        <a:ext cx="1206936" cy="804624"/>
      </dsp:txXfrm>
    </dsp:sp>
    <dsp:sp modelId="{D0172310-4E4D-4CA5-A7D2-90754DDA46E6}">
      <dsp:nvSpPr>
        <dsp:cNvPr id="0" name=""/>
        <dsp:cNvSpPr/>
      </dsp:nvSpPr>
      <dsp:spPr>
        <a:xfrm>
          <a:off x="5436621" y="293768"/>
          <a:ext cx="2011560" cy="804624"/>
        </a:xfrm>
        <a:prstGeom prst="chevron">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accent3">
                  <a:lumMod val="60000"/>
                  <a:lumOff val="40000"/>
                </a:schemeClr>
              </a:solidFill>
            </a:rPr>
            <a:t>დაუთოვება</a:t>
          </a:r>
          <a:endParaRPr lang="en-US" sz="1100" b="1" kern="1200" dirty="0">
            <a:solidFill>
              <a:schemeClr val="accent3">
                <a:lumMod val="60000"/>
                <a:lumOff val="40000"/>
              </a:schemeClr>
            </a:solidFill>
          </a:endParaRPr>
        </a:p>
      </dsp:txBody>
      <dsp:txXfrm>
        <a:off x="5838933" y="293768"/>
        <a:ext cx="1206936" cy="804624"/>
      </dsp:txXfrm>
    </dsp:sp>
    <dsp:sp modelId="{7E0D378D-4EB7-445F-952A-40DBDC0CD1CA}">
      <dsp:nvSpPr>
        <dsp:cNvPr id="0" name=""/>
        <dsp:cNvSpPr/>
      </dsp:nvSpPr>
      <dsp:spPr>
        <a:xfrm>
          <a:off x="7247026" y="293768"/>
          <a:ext cx="2011560" cy="804624"/>
        </a:xfrm>
        <a:prstGeom prst="chevron">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accent3">
                  <a:lumMod val="60000"/>
                  <a:lumOff val="40000"/>
                </a:schemeClr>
              </a:solidFill>
            </a:rPr>
            <a:t>შეფუთვა</a:t>
          </a:r>
          <a:endParaRPr lang="en-US" sz="1100" b="1" kern="1200" dirty="0">
            <a:solidFill>
              <a:schemeClr val="accent3">
                <a:lumMod val="60000"/>
                <a:lumOff val="40000"/>
              </a:schemeClr>
            </a:solidFill>
          </a:endParaRPr>
        </a:p>
      </dsp:txBody>
      <dsp:txXfrm>
        <a:off x="7649338" y="293768"/>
        <a:ext cx="1206936" cy="804624"/>
      </dsp:txXfrm>
    </dsp:sp>
    <dsp:sp modelId="{BCCACB1B-3355-4348-9E4A-561E7831E436}">
      <dsp:nvSpPr>
        <dsp:cNvPr id="0" name=""/>
        <dsp:cNvSpPr/>
      </dsp:nvSpPr>
      <dsp:spPr>
        <a:xfrm>
          <a:off x="9057431" y="293768"/>
          <a:ext cx="2011560" cy="804624"/>
        </a:xfrm>
        <a:prstGeom prst="chevron">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accent3">
                  <a:lumMod val="60000"/>
                  <a:lumOff val="40000"/>
                </a:schemeClr>
              </a:solidFill>
            </a:rPr>
            <a:t>სუფთა  თეთრეულის  შენახვა</a:t>
          </a:r>
          <a:endParaRPr lang="en-US" sz="1100" b="1" kern="1200" dirty="0">
            <a:solidFill>
              <a:schemeClr val="accent3">
                <a:lumMod val="60000"/>
                <a:lumOff val="40000"/>
              </a:schemeClr>
            </a:solidFill>
          </a:endParaRPr>
        </a:p>
      </dsp:txBody>
      <dsp:txXfrm>
        <a:off x="9459743" y="293768"/>
        <a:ext cx="1206936" cy="804624"/>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5B48BCE5-CAE4-42C7-AC35-4304D89C585F}" type="datetimeFigureOut">
              <a:rPr lang="en-US" smtClean="0"/>
              <a:t>6/4/2020</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C9046B74-D154-4291-9BF2-CF8B0D2873B5}"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11170539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48BCE5-CAE4-42C7-AC35-4304D89C585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046B74-D154-4291-9BF2-CF8B0D2873B5}" type="slidenum">
              <a:rPr lang="en-US" smtClean="0"/>
              <a:t>‹#›</a:t>
            </a:fld>
            <a:endParaRPr lang="en-US"/>
          </a:p>
        </p:txBody>
      </p:sp>
    </p:spTree>
    <p:extLst>
      <p:ext uri="{BB962C8B-B14F-4D97-AF65-F5344CB8AC3E}">
        <p14:creationId xmlns:p14="http://schemas.microsoft.com/office/powerpoint/2010/main" val="2495315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48BCE5-CAE4-42C7-AC35-4304D89C585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046B74-D154-4291-9BF2-CF8B0D2873B5}" type="slidenum">
              <a:rPr lang="en-US" smtClean="0"/>
              <a:t>‹#›</a:t>
            </a:fld>
            <a:endParaRPr lang="en-US"/>
          </a:p>
        </p:txBody>
      </p:sp>
    </p:spTree>
    <p:extLst>
      <p:ext uri="{BB962C8B-B14F-4D97-AF65-F5344CB8AC3E}">
        <p14:creationId xmlns:p14="http://schemas.microsoft.com/office/powerpoint/2010/main" val="60299964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48BCE5-CAE4-42C7-AC35-4304D89C585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046B74-D154-4291-9BF2-CF8B0D2873B5}" type="slidenum">
              <a:rPr lang="en-US" smtClean="0"/>
              <a:t>‹#›</a:t>
            </a:fld>
            <a:endParaRPr lang="en-US"/>
          </a:p>
        </p:txBody>
      </p:sp>
    </p:spTree>
    <p:extLst>
      <p:ext uri="{BB962C8B-B14F-4D97-AF65-F5344CB8AC3E}">
        <p14:creationId xmlns:p14="http://schemas.microsoft.com/office/powerpoint/2010/main" val="2953246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5B48BCE5-CAE4-42C7-AC35-4304D89C585F}" type="datetimeFigureOut">
              <a:rPr lang="en-US" smtClean="0"/>
              <a:t>6/4/2020</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C9046B74-D154-4291-9BF2-CF8B0D2873B5}"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05379377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48BCE5-CAE4-42C7-AC35-4304D89C585F}"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046B74-D154-4291-9BF2-CF8B0D2873B5}" type="slidenum">
              <a:rPr lang="en-US" smtClean="0"/>
              <a:t>‹#›</a:t>
            </a:fld>
            <a:endParaRPr lang="en-US"/>
          </a:p>
        </p:txBody>
      </p:sp>
    </p:spTree>
    <p:extLst>
      <p:ext uri="{BB962C8B-B14F-4D97-AF65-F5344CB8AC3E}">
        <p14:creationId xmlns:p14="http://schemas.microsoft.com/office/powerpoint/2010/main" val="3695641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48BCE5-CAE4-42C7-AC35-4304D89C585F}" type="datetimeFigureOut">
              <a:rPr lang="en-US" smtClean="0"/>
              <a:t>6/4/2020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046B74-D154-4291-9BF2-CF8B0D2873B5}" type="slidenum">
              <a:rPr lang="en-US" smtClean="0"/>
              <a:t>‹#›</a:t>
            </a:fld>
            <a:endParaRPr lang="en-US"/>
          </a:p>
        </p:txBody>
      </p:sp>
    </p:spTree>
    <p:extLst>
      <p:ext uri="{BB962C8B-B14F-4D97-AF65-F5344CB8AC3E}">
        <p14:creationId xmlns:p14="http://schemas.microsoft.com/office/powerpoint/2010/main" val="694770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48BCE5-CAE4-42C7-AC35-4304D89C585F}" type="datetimeFigureOut">
              <a:rPr lang="en-US" smtClean="0"/>
              <a:t>6/4/2020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046B74-D154-4291-9BF2-CF8B0D2873B5}" type="slidenum">
              <a:rPr lang="en-US" smtClean="0"/>
              <a:t>‹#›</a:t>
            </a:fld>
            <a:endParaRPr lang="en-US"/>
          </a:p>
        </p:txBody>
      </p:sp>
    </p:spTree>
    <p:extLst>
      <p:ext uri="{BB962C8B-B14F-4D97-AF65-F5344CB8AC3E}">
        <p14:creationId xmlns:p14="http://schemas.microsoft.com/office/powerpoint/2010/main" val="2349683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48BCE5-CAE4-42C7-AC35-4304D89C585F}" type="datetimeFigureOut">
              <a:rPr lang="en-US" smtClean="0"/>
              <a:t>6/4/2020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046B74-D154-4291-9BF2-CF8B0D2873B5}" type="slidenum">
              <a:rPr lang="en-US" smtClean="0"/>
              <a:t>‹#›</a:t>
            </a:fld>
            <a:endParaRPr lang="en-US"/>
          </a:p>
        </p:txBody>
      </p:sp>
    </p:spTree>
    <p:extLst>
      <p:ext uri="{BB962C8B-B14F-4D97-AF65-F5344CB8AC3E}">
        <p14:creationId xmlns:p14="http://schemas.microsoft.com/office/powerpoint/2010/main" val="3188230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B48BCE5-CAE4-42C7-AC35-4304D89C585F}" type="datetimeFigureOut">
              <a:rPr lang="en-US" smtClean="0"/>
              <a:t>6/4/2020</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9046B74-D154-4291-9BF2-CF8B0D2873B5}"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38765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B48BCE5-CAE4-42C7-AC35-4304D89C585F}" type="datetimeFigureOut">
              <a:rPr lang="en-US" smtClean="0"/>
              <a:t>6/4/2020</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9046B74-D154-4291-9BF2-CF8B0D2873B5}"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08525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5B48BCE5-CAE4-42C7-AC35-4304D89C585F}" type="datetimeFigureOut">
              <a:rPr lang="en-US" smtClean="0"/>
              <a:t>6/4/2020</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C9046B74-D154-4291-9BF2-CF8B0D2873B5}"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45671800"/>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799"/>
            <a:ext cx="9601200" cy="3293533"/>
          </a:xfrm>
        </p:spPr>
        <p:txBody>
          <a:bodyPr>
            <a:normAutofit fontScale="90000"/>
          </a:bodyPr>
          <a:lstStyle/>
          <a:p>
            <a:pPr algn="ctr"/>
            <a:r>
              <a:rPr lang="ka-GE" b="1" dirty="0"/>
              <a:t>ახალი კორონავირუსით (</a:t>
            </a:r>
            <a:r>
              <a:rPr lang="en-US" b="1" dirty="0"/>
              <a:t>SARS-CoV-2) </a:t>
            </a:r>
            <a:r>
              <a:rPr lang="ka-GE" b="1" dirty="0"/>
              <a:t>გამოწვეულ ინფექციასთან (</a:t>
            </a:r>
            <a:r>
              <a:rPr lang="en-US" b="1" dirty="0"/>
              <a:t>COVID-</a:t>
            </a:r>
            <a:br>
              <a:rPr lang="en-US" b="1" dirty="0"/>
            </a:br>
            <a:r>
              <a:rPr lang="en-US" b="1" dirty="0"/>
              <a:t>19) </a:t>
            </a:r>
            <a:r>
              <a:rPr lang="ka-GE" b="1" dirty="0"/>
              <a:t>დაკავშირებული ზოგადი რეკომენდაციები </a:t>
            </a:r>
            <a:br>
              <a:rPr lang="ka-GE" b="1" dirty="0"/>
            </a:br>
            <a:r>
              <a:rPr lang="ka-GE" b="1" dirty="0"/>
              <a:t>სასტუმროებისთვის</a:t>
            </a:r>
            <a:br>
              <a:rPr lang="ka-GE" b="1" dirty="0"/>
            </a:br>
            <a:endParaRPr lang="en-US" b="1" dirty="0"/>
          </a:p>
        </p:txBody>
      </p:sp>
      <p:sp>
        <p:nvSpPr>
          <p:cNvPr id="3" name="Content Placeholder 2"/>
          <p:cNvSpPr>
            <a:spLocks noGrp="1"/>
          </p:cNvSpPr>
          <p:nvPr>
            <p:ph idx="1"/>
          </p:nvPr>
        </p:nvSpPr>
        <p:spPr>
          <a:xfrm>
            <a:off x="1085850" y="5467350"/>
            <a:ext cx="10648950" cy="1543050"/>
          </a:xfrm>
        </p:spPr>
        <p:txBody>
          <a:bodyPr/>
          <a:lstStyle/>
          <a:p>
            <a:pPr marL="0" indent="0" algn="ctr">
              <a:buNone/>
            </a:pPr>
            <a:r>
              <a:rPr lang="ka-GE" i="1" dirty="0" smtClean="0"/>
              <a:t>ყველა </a:t>
            </a:r>
            <a:r>
              <a:rPr lang="ka-GE" i="1" dirty="0"/>
              <a:t>ტიპის </a:t>
            </a:r>
            <a:r>
              <a:rPr lang="ka-GE" i="1" dirty="0" smtClean="0"/>
              <a:t>სასტუმროს, </a:t>
            </a:r>
            <a:r>
              <a:rPr lang="ka-GE" i="1" dirty="0" smtClean="0"/>
              <a:t>გარდა საკარანტინე ზონებისა, შეუძლია  აღადგინოს საქმიანობა </a:t>
            </a:r>
            <a:r>
              <a:rPr lang="ka-GE" b="1" i="1" dirty="0" smtClean="0"/>
              <a:t>8 ივნისიდან</a:t>
            </a:r>
            <a:r>
              <a:rPr lang="ka-GE" i="1" dirty="0" smtClean="0"/>
              <a:t>, ინსპექტირების შედეგად მიღებული </a:t>
            </a:r>
            <a:r>
              <a:rPr lang="ka-GE" b="1" i="1" dirty="0" smtClean="0"/>
              <a:t>დადებითი დასკვნის საფუძველზე</a:t>
            </a:r>
            <a:r>
              <a:rPr lang="ka-GE" i="1" dirty="0" smtClean="0"/>
              <a:t>.</a:t>
            </a:r>
            <a:endParaRPr lang="en-US" i="1" dirty="0"/>
          </a:p>
          <a:p>
            <a:pPr marL="0" indent="0" algn="ctr">
              <a:buNone/>
            </a:pPr>
            <a:endParaRPr lang="en-US" i="1" dirty="0"/>
          </a:p>
        </p:txBody>
      </p:sp>
    </p:spTree>
    <p:extLst>
      <p:ext uri="{BB962C8B-B14F-4D97-AF65-F5344CB8AC3E}">
        <p14:creationId xmlns:p14="http://schemas.microsoft.com/office/powerpoint/2010/main" val="2221553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585753" cy="1050545"/>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სპორტულ-გასართობი </a:t>
            </a:r>
            <a:r>
              <a:rPr lang="ka-GE" sz="2000" b="1" dirty="0" smtClean="0">
                <a:solidFill>
                  <a:schemeClr val="accent4">
                    <a:lumMod val="60000"/>
                    <a:lumOff val="40000"/>
                  </a:schemeClr>
                </a:solidFill>
              </a:rPr>
              <a:t>ცენტრები</a:t>
            </a:r>
            <a:endParaRPr lang="en-US" sz="2000" dirty="0">
              <a:solidFill>
                <a:schemeClr val="accent4">
                  <a:lumMod val="60000"/>
                  <a:lumOff val="40000"/>
                </a:schemeClr>
              </a:solidFill>
            </a:endParaRPr>
          </a:p>
        </p:txBody>
      </p:sp>
      <p:sp>
        <p:nvSpPr>
          <p:cNvPr id="9" name="Content Placeholder 2"/>
          <p:cNvSpPr txBox="1">
            <a:spLocks/>
          </p:cNvSpPr>
          <p:nvPr/>
        </p:nvSpPr>
        <p:spPr>
          <a:xfrm>
            <a:off x="991807" y="1405388"/>
            <a:ext cx="10319659" cy="4585979"/>
          </a:xfrm>
          <a:prstGeom prst="rect">
            <a:avLst/>
          </a:prstGeom>
          <a:solidFill>
            <a:schemeClr val="bg2">
              <a:lumMod val="90000"/>
              <a:alpha val="24000"/>
            </a:schemeClr>
          </a:solidFill>
        </p:spPr>
        <p:txBody>
          <a:bodyPr vert="horz" lIns="180000" tIns="45720" rIns="91440" bIns="0" rtlCol="0">
            <a:norm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lvl="0" indent="0">
              <a:buNone/>
            </a:pPr>
            <a:r>
              <a:rPr lang="en-US" dirty="0"/>
              <a:t>o	</a:t>
            </a:r>
            <a:r>
              <a:rPr lang="ka-GE" dirty="0" smtClean="0"/>
              <a:t>აიკრძალოს </a:t>
            </a:r>
            <a:r>
              <a:rPr lang="ka-GE" dirty="0"/>
              <a:t>ბავშვთა გასართობი ზონების ფუნქციონირება;</a:t>
            </a:r>
          </a:p>
          <a:p>
            <a:pPr marL="0" lvl="0" indent="0">
              <a:buNone/>
            </a:pPr>
            <a:r>
              <a:rPr lang="en-US" dirty="0"/>
              <a:t>o	</a:t>
            </a:r>
            <a:r>
              <a:rPr lang="ka-GE" dirty="0"/>
              <a:t>დროებით, შესაბამისი ნებართვის გაცემამდე, აკრძალოს საერთო გამოყენების სპორტული დარბაზების ფუნქციონირება;</a:t>
            </a:r>
          </a:p>
          <a:p>
            <a:pPr marL="0" lvl="0" indent="0">
              <a:buNone/>
            </a:pPr>
            <a:r>
              <a:rPr lang="en-US" dirty="0"/>
              <a:t>o	</a:t>
            </a:r>
            <a:r>
              <a:rPr lang="ka-GE" dirty="0"/>
              <a:t>აიკრძალოს სასტუმროს შიდა სივრცეში განთავსებული გასართობი და სპორტული ზონების ფუნქციონირება. სასტუმროს გარე სივრცეში არსებული ბილიარდის, ტენისის და სხვა სპორტულ/გასართობი  ცენტრისთვის გამოყოფილი ინვენტარი დამუშავდეს სადეზინფექციო ხსნარის მეშვეობით, ყოველი გამოყენების შემდგომ.</a:t>
            </a:r>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3218193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6369353" cy="1050545"/>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განსაკუთრებული მოთხოვნები:</a:t>
            </a:r>
            <a:endParaRPr lang="en-US" sz="2000" dirty="0">
              <a:solidFill>
                <a:schemeClr val="accent4">
                  <a:lumMod val="60000"/>
                  <a:lumOff val="40000"/>
                </a:schemeClr>
              </a:solidFill>
            </a:endParaRPr>
          </a:p>
        </p:txBody>
      </p:sp>
      <p:sp>
        <p:nvSpPr>
          <p:cNvPr id="9" name="Content Placeholder 2"/>
          <p:cNvSpPr txBox="1">
            <a:spLocks/>
          </p:cNvSpPr>
          <p:nvPr/>
        </p:nvSpPr>
        <p:spPr>
          <a:xfrm>
            <a:off x="1427685" y="1253068"/>
            <a:ext cx="6751116" cy="4610704"/>
          </a:xfrm>
          <a:prstGeom prst="rect">
            <a:avLst/>
          </a:prstGeom>
          <a:solidFill>
            <a:schemeClr val="bg2">
              <a:lumMod val="90000"/>
              <a:alpha val="24000"/>
            </a:schemeClr>
          </a:solidFill>
        </p:spPr>
        <p:txBody>
          <a:bodyPr vert="horz" lIns="180000" tIns="45720" rIns="91440" bIns="0" rtlCol="0">
            <a:normAutofit fontScale="775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r>
              <a:rPr lang="ka-GE" dirty="0" smtClean="0">
                <a:solidFill>
                  <a:schemeClr val="tx2">
                    <a:lumMod val="50000"/>
                  </a:schemeClr>
                </a:solidFill>
              </a:rPr>
              <a:t>ვინაიდან     </a:t>
            </a:r>
            <a:r>
              <a:rPr lang="ka-GE" dirty="0">
                <a:solidFill>
                  <a:schemeClr val="tx2">
                    <a:lumMod val="50000"/>
                  </a:schemeClr>
                </a:solidFill>
              </a:rPr>
              <a:t>სასტუმროში  ვიზიტორებს  პირველადი  კონტაქტი აქვთ რეგისტრატორებთან, რეკომენდირებულია თითოეული მათგანი აღიჭურვოს სამედიცინო ნიღბითა და ხელთათმანით, ასევე   რეგისტრატორის მაგიდასთან დამატებით დამონტაჟდეს დროებით გამჭვირვალე ტიპის ბარიერი, რათა   მაქსიმალურად იქნას  აცილებული  წვეთოვანი გზით ინფიცირების რისკი;</a:t>
            </a:r>
          </a:p>
          <a:p>
            <a:r>
              <a:rPr lang="ka-GE" dirty="0" smtClean="0">
                <a:solidFill>
                  <a:schemeClr val="tx2">
                    <a:lumMod val="50000"/>
                  </a:schemeClr>
                </a:solidFill>
              </a:rPr>
              <a:t>დასუფთავებაზე </a:t>
            </a:r>
            <a:r>
              <a:rPr lang="ka-GE" dirty="0">
                <a:solidFill>
                  <a:schemeClr val="tx2">
                    <a:lumMod val="50000"/>
                  </a:schemeClr>
                </a:solidFill>
              </a:rPr>
              <a:t>პასუხისმგებელმა პერსონალმა თავი უნდა აარიდოს მჭიდრო კონტაქტს სტუმრებთან. მათ უნდა ეკეთოთ ხელთათმანები დალაგების დროს და ხელთათმანების გაკეთებამდე და მოხსნის შემდეგ ჩაიტარონ ხელის ჰიგიენა (წყლითა და საპნით დაბანა, ან დამუშავება  სპირტის შემცველი ხელის    სადეზინფექციო    ხსნარის გამოყენებით);</a:t>
            </a:r>
          </a:p>
          <a:p>
            <a:pPr lvl="0"/>
            <a:endParaRPr lang="ka-GE" dirty="0">
              <a:solidFill>
                <a:schemeClr val="tx2">
                  <a:lumMod val="50000"/>
                </a:schemeClr>
              </a:solidFill>
            </a:endParaRPr>
          </a:p>
          <a:p>
            <a:endParaRPr lang="en-US" dirty="0">
              <a:solidFill>
                <a:schemeClr val="tx2">
                  <a:lumMod val="50000"/>
                </a:schemeClr>
              </a:solidFill>
            </a:endParaRPr>
          </a:p>
          <a:p>
            <a:pPr lvl="0"/>
            <a:endParaRPr lang="en-US" dirty="0">
              <a:solidFill>
                <a:schemeClr val="tx2">
                  <a:lumMod val="50000"/>
                </a:schemeClr>
              </a:solidFill>
            </a:endParaRPr>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pic>
        <p:nvPicPr>
          <p:cNvPr id="2061"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2803" y="2049613"/>
            <a:ext cx="3790602" cy="27763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4390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585753" cy="1050545"/>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უსაფრთხოების დამატებითი ზომები დალაგების დროს:</a:t>
            </a:r>
            <a:endParaRPr lang="en-US" sz="2000" dirty="0">
              <a:solidFill>
                <a:schemeClr val="accent4">
                  <a:lumMod val="60000"/>
                  <a:lumOff val="40000"/>
                </a:schemeClr>
              </a:solidFill>
            </a:endParaRPr>
          </a:p>
        </p:txBody>
      </p:sp>
      <p:sp>
        <p:nvSpPr>
          <p:cNvPr id="9" name="Content Placeholder 2"/>
          <p:cNvSpPr txBox="1">
            <a:spLocks/>
          </p:cNvSpPr>
          <p:nvPr/>
        </p:nvSpPr>
        <p:spPr>
          <a:xfrm>
            <a:off x="1268027" y="1050546"/>
            <a:ext cx="10319659" cy="5633718"/>
          </a:xfrm>
          <a:prstGeom prst="rect">
            <a:avLst/>
          </a:prstGeom>
          <a:solidFill>
            <a:schemeClr val="bg2">
              <a:lumMod val="90000"/>
              <a:alpha val="24000"/>
            </a:schemeClr>
          </a:solidFill>
        </p:spPr>
        <p:txBody>
          <a:bodyPr vert="horz" lIns="180000" tIns="45720" rIns="91440" bIns="0" rtlCol="0">
            <a:normAutofit fontScale="475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lvl="0"/>
            <a:r>
              <a:rPr lang="ka-GE" dirty="0"/>
              <a:t>სასტუმროს ნომრების დალაგება განახორციელეთ დღეში ერთხელ, დროის იმ შუალედში, როცა ვიზიტორი არ იმყოფება ნომერში; </a:t>
            </a:r>
            <a:endParaRPr lang="en-US" dirty="0"/>
          </a:p>
          <a:p>
            <a:pPr lvl="0"/>
            <a:r>
              <a:rPr lang="ka-GE" dirty="0"/>
              <a:t>დაასუფთავეთ ჯერ შედარებით სუფთა, შემდეგ უფრო დაბინძურებული არეები;</a:t>
            </a:r>
            <a:endParaRPr lang="en-US" dirty="0"/>
          </a:p>
          <a:p>
            <a:pPr lvl="0"/>
            <a:r>
              <a:rPr lang="ka-GE" dirty="0"/>
              <a:t>დაუშვებელია მშრალი დაგვა და მტვრის გადაწმენდა, რათა თავიდან ავიცილოთ მტვრისა და მიკროორგანიზმების მოხვედრა ჰაერში და სუფთა ზედაპირებზე;</a:t>
            </a:r>
            <a:endParaRPr lang="en-US" dirty="0"/>
          </a:p>
          <a:p>
            <a:pPr lvl="0"/>
            <a:r>
              <a:rPr lang="ka-GE" dirty="0"/>
              <a:t>განსაკუთრებული ყურადღება უნდა მიექცეს ხშირად შეხებადი ზედაპირების დასუფთავებას, (მაგალითად, საწოლის სახელურები,  ტუმბო საწოლის გვერდით) და ხშირად დაბინძურებადი სივრცეების სანიტარიული კვანძი (საშხაპე/სააბაზანო და ტუალეტი) ზედაპირების დასუფთავებასა და აუცილებელი წესით დეზინფექციას;</a:t>
            </a:r>
            <a:endParaRPr lang="en-US" dirty="0"/>
          </a:p>
          <a:p>
            <a:pPr lvl="0"/>
            <a:r>
              <a:rPr lang="ka-GE" dirty="0"/>
              <a:t>დალაგებისა და დეზინფექციის ყოველი პროცედურის დასრულების შემდგომ გააკეთეთ შესაბამის აღნიშვნა სპეციალურ სააღრიცხვო ფორმაში;</a:t>
            </a:r>
            <a:endParaRPr lang="en-US" dirty="0"/>
          </a:p>
          <a:p>
            <a:pPr lvl="0"/>
            <a:r>
              <a:rPr lang="ka-GE" dirty="0"/>
              <a:t>დისტანციური მართვის პულტები აღჭურვეთ დამცავი  გამჭვირვალე პარკებით</a:t>
            </a:r>
            <a:r>
              <a:rPr lang="en-US" dirty="0"/>
              <a:t>;</a:t>
            </a:r>
          </a:p>
          <a:p>
            <a:pPr lvl="0"/>
            <a:r>
              <a:rPr lang="ka-GE" dirty="0"/>
              <a:t>სტუმრის სასტუმროდან გასვლის (check out) შემდეგ, ოთახების დალაგება განახორციელეთ  შემდეგი პრინციპით:</a:t>
            </a:r>
            <a:endParaRPr lang="en-US" dirty="0"/>
          </a:p>
          <a:p>
            <a:pPr lvl="0">
              <a:buFont typeface="Wingdings" panose="05000000000000000000" pitchFamily="2" charset="2"/>
              <a:buChar char="ü"/>
            </a:pPr>
            <a:r>
              <a:rPr lang="ka-GE" dirty="0"/>
              <a:t>დეზინფექცია, 4 საათიანი განიავება,  დალაგება-დასუფთავება;</a:t>
            </a:r>
            <a:endParaRPr lang="en-US" dirty="0"/>
          </a:p>
          <a:p>
            <a:pPr lvl="0">
              <a:buFont typeface="Wingdings" panose="05000000000000000000" pitchFamily="2" charset="2"/>
              <a:buChar char="ü"/>
            </a:pPr>
            <a:r>
              <a:rPr lang="ka-GE" dirty="0"/>
              <a:t>ნებისმიერი ზედაპირი, რომელიც დაბინძურდა შესაძლო დაინფიცირებული პირის/პირების  რესპირატორული სეკრეციის ან სხვა ორგანული სითხეების მოხვედრით, მაგ: ტუალეტი, ხელსაბანი ნიჟარა და აბაზანა -  გაწმინდეთ რეგულარული საყოფაცხოვრებო სადეზინფექციო ხსნარით, რომელიც მოიცავს  ნატრიუმის ჰიპოქლორიტის 0.1%-ს;</a:t>
            </a:r>
            <a:endParaRPr lang="en-US" dirty="0"/>
          </a:p>
          <a:p>
            <a:pPr lvl="0">
              <a:buFont typeface="Wingdings" panose="05000000000000000000" pitchFamily="2" charset="2"/>
              <a:buChar char="ü"/>
            </a:pPr>
            <a:r>
              <a:rPr lang="ka-GE" dirty="0"/>
              <a:t>ზედაპირები ქლორით დამუშავებიდან  10 წუთის შემდგომ მოირეცხოს სუფთა წყლით;</a:t>
            </a:r>
            <a:endParaRPr lang="en-US" dirty="0"/>
          </a:p>
          <a:p>
            <a:pPr lvl="0">
              <a:buFont typeface="Wingdings" panose="05000000000000000000" pitchFamily="2" charset="2"/>
              <a:buChar char="ü"/>
            </a:pPr>
            <a:r>
              <a:rPr lang="ka-GE" dirty="0"/>
              <a:t>მომსახურე პერსონალს ჩაუტარეთ  დამატებითი ტრენინგი - მაღალი კონცენტრაციის </a:t>
            </a:r>
            <a:r>
              <a:rPr lang="en-US" dirty="0"/>
              <a:t>   </a:t>
            </a:r>
            <a:r>
              <a:rPr lang="ka-GE" dirty="0"/>
              <a:t>საშუალებების გამოყენების და შენახვის წესებზე;</a:t>
            </a:r>
            <a:endParaRPr lang="en-US" dirty="0"/>
          </a:p>
          <a:p>
            <a:pPr lvl="0"/>
            <a:r>
              <a:rPr lang="ka-GE" dirty="0"/>
              <a:t>მათეთრებელი საშუალების გამოყენება არ არის რეკომენდირებული ისეთ ნივთებზე, როგორიცაა: ტელეფონი, დისტანციური მართვის პულტი, კარის სახელური, ლიფტის ღილაკი და ა შ. აღნიშნულის დასამუშავებლად შესაძლებელია  გამოყენებულ იქნეს  70%-იანი სპირტის შემცველი ხსნარი;</a:t>
            </a:r>
            <a:endParaRPr lang="en-US" dirty="0"/>
          </a:p>
          <a:p>
            <a:pPr lvl="0"/>
            <a:r>
              <a:rPr lang="ka-GE" dirty="0"/>
              <a:t>არაფოროვან საწმენდ მასალებს  გაუკეთეთ  დეზინფექცია 0.5% ნატრიუმ ჰიპოქლორიტის ხსნარით ან სხვა ქლორის შემცველი ხსნარით, კანონმდებლობის შესაბამისად; </a:t>
            </a:r>
            <a:endParaRPr lang="en-US" dirty="0"/>
          </a:p>
          <a:p>
            <a:pPr lvl="0"/>
            <a:r>
              <a:rPr lang="ka-GE" dirty="0"/>
              <a:t>მომხმარებლის ოთახში ტექნიკოსის/ინჟინრის ყოფნის აუცილებლობის შემთხვევაში აღჭურვეთ ის სათანადო ინდივიდუალური დაცვის საშუალებები: სახის დამცავი ფარი/სათვალე, ნიღაბი, ხელთათმანი.</a:t>
            </a:r>
            <a:endParaRPr lang="en-US" dirty="0"/>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2531544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585753" cy="1266092"/>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დამლაგებლისა და სამზარეულოს პერსონალის ინდივიდუალური დაცვის საშუალებები:</a:t>
            </a:r>
            <a:endParaRPr lang="en-US" sz="2000" dirty="0">
              <a:solidFill>
                <a:schemeClr val="accent4">
                  <a:lumMod val="60000"/>
                  <a:lumOff val="40000"/>
                </a:schemeClr>
              </a:solidFill>
            </a:endParaRPr>
          </a:p>
        </p:txBody>
      </p:sp>
      <p:sp>
        <p:nvSpPr>
          <p:cNvPr id="9" name="Content Placeholder 2"/>
          <p:cNvSpPr txBox="1">
            <a:spLocks/>
          </p:cNvSpPr>
          <p:nvPr/>
        </p:nvSpPr>
        <p:spPr>
          <a:xfrm>
            <a:off x="1268027" y="1761066"/>
            <a:ext cx="10319659" cy="5096934"/>
          </a:xfrm>
          <a:prstGeom prst="rect">
            <a:avLst/>
          </a:prstGeom>
          <a:solidFill>
            <a:schemeClr val="bg2">
              <a:lumMod val="90000"/>
              <a:alpha val="24000"/>
            </a:schemeClr>
          </a:solidFill>
        </p:spPr>
        <p:txBody>
          <a:bodyPr vert="horz" lIns="180000" tIns="45720" rIns="91440" bIns="0" rtlCol="0">
            <a:normAutofit fontScale="925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lvl="0"/>
            <a:r>
              <a:rPr lang="ka-GE" dirty="0"/>
              <a:t>ერთჯერადი სამედიცინო ნიღაბი;</a:t>
            </a:r>
            <a:endParaRPr lang="en-US" dirty="0"/>
          </a:p>
          <a:p>
            <a:pPr lvl="0"/>
            <a:r>
              <a:rPr lang="ka-GE" dirty="0"/>
              <a:t>სპეც-ფორმა და ზემოდან ერთჯერადი ხალათი, სრული სახელოებით;</a:t>
            </a:r>
            <a:endParaRPr lang="en-US" dirty="0"/>
          </a:p>
          <a:p>
            <a:pPr lvl="0"/>
            <a:r>
              <a:rPr lang="ka-GE" dirty="0"/>
              <a:t>სპეციალური/სქელი ხელთათმანი (მრავალჯერადი);</a:t>
            </a:r>
            <a:endParaRPr lang="en-US" dirty="0"/>
          </a:p>
          <a:p>
            <a:pPr lvl="0"/>
            <a:r>
              <a:rPr lang="ka-GE" dirty="0"/>
              <a:t>თვალის დამცავი (სათვალე ან სახის ფარი);</a:t>
            </a:r>
            <a:endParaRPr lang="en-US" dirty="0"/>
          </a:p>
          <a:p>
            <a:pPr lvl="0"/>
            <a:r>
              <a:rPr lang="ka-GE" dirty="0"/>
              <a:t>დახურული სპეცფეხსაცმელი</a:t>
            </a:r>
            <a:r>
              <a:rPr lang="ka-GE" dirty="0" smtClean="0"/>
              <a:t>.</a:t>
            </a:r>
          </a:p>
          <a:p>
            <a:pPr marL="0" indent="0">
              <a:buNone/>
            </a:pPr>
            <a:endParaRPr lang="ka-GE" b="1" dirty="0" smtClean="0"/>
          </a:p>
          <a:p>
            <a:pPr marL="0" indent="0">
              <a:buNone/>
            </a:pPr>
            <a:r>
              <a:rPr lang="ka-GE" b="1" dirty="0" smtClean="0"/>
              <a:t>არჩევითი </a:t>
            </a:r>
            <a:r>
              <a:rPr lang="ka-GE" b="1" dirty="0"/>
              <a:t>დასუფთავების პროგრამები:</a:t>
            </a:r>
            <a:endParaRPr lang="en-US" dirty="0"/>
          </a:p>
          <a:p>
            <a:r>
              <a:rPr lang="ka-GE" dirty="0" smtClean="0"/>
              <a:t>სასტუმროს </a:t>
            </a:r>
            <a:r>
              <a:rPr lang="ka-GE" dirty="0"/>
              <a:t>პერსონალისა და სტუმრების ჯანმრთელობისა და უსაფრთხოების მიზნით, დროებით შეჩერდეს  სტუმრების სურვილისამებრ ოთახის დალაგების მომსახურება. იმ შემთხვევაში, თუ ოთახის დალაგება წარმოადგენს აუცილებლობას, მომსახურება უნდა განხორციელდეს სტუმრის ოთახში არყოფნის დროს.</a:t>
            </a:r>
            <a:endParaRPr lang="en-US" dirty="0"/>
          </a:p>
          <a:p>
            <a:pPr lvl="0"/>
            <a:endParaRPr lang="en-US" dirty="0"/>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4089485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585753" cy="1490133"/>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კორონავირუსზე სავარაუდო სიმპტომების მქონე და დაინფიცრებულ სტუმართა მონიტორინგი </a:t>
            </a:r>
            <a:endParaRPr lang="en-US" sz="2000" dirty="0">
              <a:solidFill>
                <a:schemeClr val="accent4">
                  <a:lumMod val="60000"/>
                  <a:lumOff val="40000"/>
                </a:schemeClr>
              </a:solidFill>
            </a:endParaRPr>
          </a:p>
        </p:txBody>
      </p:sp>
      <p:sp>
        <p:nvSpPr>
          <p:cNvPr id="9" name="Content Placeholder 2"/>
          <p:cNvSpPr txBox="1">
            <a:spLocks/>
          </p:cNvSpPr>
          <p:nvPr/>
        </p:nvSpPr>
        <p:spPr>
          <a:xfrm>
            <a:off x="1248136" y="1676399"/>
            <a:ext cx="10319659" cy="4318001"/>
          </a:xfrm>
          <a:prstGeom prst="rect">
            <a:avLst/>
          </a:prstGeom>
          <a:solidFill>
            <a:schemeClr val="bg2">
              <a:lumMod val="90000"/>
              <a:alpha val="24000"/>
            </a:schemeClr>
          </a:solidFill>
        </p:spPr>
        <p:txBody>
          <a:bodyPr vert="horz" lIns="180000" tIns="45720" rIns="91440" bIns="0" rtlCol="0">
            <a:normAutofit fontScale="625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lvl="0"/>
            <a:r>
              <a:rPr lang="ka-GE" dirty="0"/>
              <a:t>თუ  სასტუმროში რომელიმე ვიზიტორს აღენიშნება კორონავირუსისთვის დამახასიათებელი სავარაუდო სიმპტომი, სასტუმროს პერსონალი ვალდებულია ამის შესახებ დაუყონებლივ აცნობოს 112-ცხელ ხაზს;  </a:t>
            </a:r>
            <a:endParaRPr lang="en-US" dirty="0"/>
          </a:p>
          <a:p>
            <a:pPr lvl="0"/>
            <a:r>
              <a:rPr lang="ka-GE" dirty="0"/>
              <a:t>ასეთ შემთვევაში პერსონალი უნდა მოერიდოს აღნიშნულ სტუმრებთან მჭიდრო კონტაქტს, ხოლო სტუმრისთვის, შესაბამისი გადაწყვეტილების მიღებამდე უნდა გამოიყოს დროებითი იზოლირებული ოთახი, სხვა მომხმარებლებთან კონტაქტის შესამცირებლად;</a:t>
            </a:r>
            <a:endParaRPr lang="en-US" dirty="0"/>
          </a:p>
          <a:p>
            <a:pPr lvl="0"/>
            <a:r>
              <a:rPr lang="ka-GE" dirty="0"/>
              <a:t>იმ შემთხვევაში, თუ სასტუმროს პერსონალს მოუწევს აღნიშნულ სავარაუდო სიმპტომის მქონე პირთან კონტაქტი (მაგ.: საკვების მიწოდება, დალაგება), მნიშვნელოვანია დაცული იქნეს  სათანადო დისტანცია და გამოიყენოს სპეციალური დამცავი აღჭურვილობა;</a:t>
            </a:r>
            <a:endParaRPr lang="en-US" dirty="0"/>
          </a:p>
          <a:p>
            <a:pPr lvl="0"/>
            <a:r>
              <a:rPr lang="ka-GE" dirty="0"/>
              <a:t>იმ სიტუაციებისთვის როდესაც სავარაუდო სიმპტომის მქონე სტუმარი იმყოფება ან/და დატოვა დაწესებულება, მოქმედებს განსაკუთრებული დასუფთავების და დეზინფექციის გეგმა, რომელიც გულისხმობს ოთახის დალაგებამდე ჩატარდეს ოთახის სრული დეზინფექცია და საფუძვლიანი განიავება. მხოლოდ ამ პროცედურების შემდგომ განხორციელდეს ოთახის დასუფთავება/დალაგება;</a:t>
            </a:r>
            <a:endParaRPr lang="en-US" dirty="0"/>
          </a:p>
          <a:p>
            <a:pPr lvl="0"/>
            <a:r>
              <a:rPr lang="ka-GE" dirty="0"/>
              <a:t>დასუფთავების და დალაგების პერსონალმა უნდა აცნობოს ხელმძღვანელობას ან მიმღებ (</a:t>
            </a:r>
            <a:r>
              <a:rPr lang="en-US" dirty="0"/>
              <a:t>reception) </a:t>
            </a:r>
            <a:r>
              <a:rPr lang="ka-GE" dirty="0"/>
              <a:t>განყოფილებას</a:t>
            </a:r>
            <a:r>
              <a:rPr lang="en-US" dirty="0"/>
              <a:t> </a:t>
            </a:r>
            <a:r>
              <a:rPr lang="en-US" dirty="0" err="1"/>
              <a:t>ან</a:t>
            </a:r>
            <a:r>
              <a:rPr lang="en-US" dirty="0"/>
              <a:t> </a:t>
            </a:r>
            <a:r>
              <a:rPr lang="en-US" dirty="0" err="1"/>
              <a:t>ადმინისტრაციას</a:t>
            </a:r>
            <a:r>
              <a:rPr lang="en-US" dirty="0"/>
              <a:t> </a:t>
            </a:r>
            <a:r>
              <a:rPr lang="ka-GE" dirty="0"/>
              <a:t>ნებისმიერი ინციდენტის შესახებ, მათ შორის, ოთახებში სავარაუდოდ დაავადებული სტუმრების ყოფნის თაობაზე.</a:t>
            </a:r>
            <a:endParaRPr lang="en-US" dirty="0"/>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1583175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585753" cy="1490133"/>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მოთხოვნები დამსაქმებულთა მიმართ:</a:t>
            </a:r>
            <a:endParaRPr lang="en-US" sz="2000" dirty="0">
              <a:solidFill>
                <a:schemeClr val="accent4">
                  <a:lumMod val="60000"/>
                  <a:lumOff val="40000"/>
                </a:schemeClr>
              </a:solidFill>
            </a:endParaRPr>
          </a:p>
        </p:txBody>
      </p:sp>
      <p:sp>
        <p:nvSpPr>
          <p:cNvPr id="9" name="Content Placeholder 2"/>
          <p:cNvSpPr txBox="1">
            <a:spLocks/>
          </p:cNvSpPr>
          <p:nvPr/>
        </p:nvSpPr>
        <p:spPr>
          <a:xfrm>
            <a:off x="1248136" y="1213338"/>
            <a:ext cx="10319659" cy="5102796"/>
          </a:xfrm>
          <a:prstGeom prst="rect">
            <a:avLst/>
          </a:prstGeom>
          <a:solidFill>
            <a:schemeClr val="bg2">
              <a:lumMod val="90000"/>
              <a:alpha val="24000"/>
            </a:schemeClr>
          </a:solidFill>
        </p:spPr>
        <p:txBody>
          <a:bodyPr vert="horz" lIns="180000" tIns="45720" rIns="91440" bIns="0" rtlCol="0">
            <a:normAutofit fontScale="625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buNone/>
            </a:pPr>
            <a:r>
              <a:rPr lang="ka-GE" b="1" dirty="0" smtClean="0"/>
              <a:t>ხელის </a:t>
            </a:r>
            <a:r>
              <a:rPr lang="ka-GE" b="1" dirty="0"/>
              <a:t>ჰიგიენის რეგულარულად და საფუძვლიანად შესრულება წარმოადგენს უმეტესი ვირუსისგან თავის დაცვის საუკეთესო საშუალებას, შესაბამისად, აუცილებელია სამუშაო ადგილზე განახორციელოთ შემდეგი ღონისძიებები:</a:t>
            </a:r>
            <a:endParaRPr lang="en-US" dirty="0"/>
          </a:p>
          <a:p>
            <a:pPr lvl="0"/>
            <a:r>
              <a:rPr lang="ka-GE" dirty="0"/>
              <a:t>დაიცავით ჰიგიენის წესები თქვენს სამუშაო ადგილზე;</a:t>
            </a:r>
            <a:endParaRPr lang="en-US" dirty="0"/>
          </a:p>
          <a:p>
            <a:pPr lvl="0"/>
            <a:r>
              <a:rPr lang="ka-GE" dirty="0"/>
              <a:t>მისალმებისას არ ჩამოართვათ ხელი ერთმანეთს და მოერიდეთ სხვებთან კონტაქტს (შეხებას და სხვა);</a:t>
            </a:r>
            <a:endParaRPr lang="en-US" dirty="0"/>
          </a:p>
          <a:p>
            <a:pPr lvl="0"/>
            <a:r>
              <a:rPr lang="ka-GE" dirty="0"/>
              <a:t>მოერიდეთ თავშეყრას, დაიცავით რეკომენდაცია უსაფრთხო დისტანციის დაცვით (არანაკლებ 2 მ-სა);</a:t>
            </a:r>
            <a:endParaRPr lang="en-US" dirty="0"/>
          </a:p>
          <a:p>
            <a:pPr lvl="0"/>
            <a:r>
              <a:rPr lang="ka-GE" dirty="0"/>
              <a:t>სამუშაოების   შესრულებისას   გამოიყენეთ   სრულად   ის  ინდივიდუალური   დაცვის  საშუალებები,   რომელსაც  გაწვდით დამსაქმებელი;</a:t>
            </a:r>
            <a:endParaRPr lang="en-US" dirty="0"/>
          </a:p>
          <a:p>
            <a:pPr lvl="0"/>
            <a:r>
              <a:rPr lang="ka-GE" dirty="0"/>
              <a:t>სამუშაოს დაწყებისა და დამთავრებისას სადეზინფექციო  საშუალებებით  დაასუფთავეთ  სამუშაო  ადგილები  და  ის  ხელსაწყოები,  რომელსაც  იყენებთ  სამუშაო პროცესის მიმდინარეობისას;</a:t>
            </a:r>
            <a:endParaRPr lang="en-US" dirty="0"/>
          </a:p>
          <a:p>
            <a:pPr lvl="0"/>
            <a:r>
              <a:rPr lang="ka-GE" dirty="0"/>
              <a:t>გამოიყენეთ 70% ალკოჰოლის შემცველი ხელის დასამუშავებელი ჰიგიენური საშუალებები. იმ შემთხვევაში, თუ ვერ ახერხებთ ხელების დაბანას და გაშრობას. გახსოვდეთ, რომ  ხელების დაბანა საპნითა და წყლით არის უპირატესი;</a:t>
            </a:r>
            <a:endParaRPr lang="en-US" dirty="0"/>
          </a:p>
          <a:p>
            <a:pPr lvl="0"/>
            <a:r>
              <a:rPr lang="ka-GE" dirty="0"/>
              <a:t>დახველების  და  დაცემინების  დროს  მიიფარეთ  სუფთა ხელსახოცი  ან იდაყვში მოხრილი მხარი. გამოყენებული ერთჯერადი ხელსახოცი კი გადააგდეთ ურნაში;</a:t>
            </a:r>
            <a:endParaRPr lang="en-US" dirty="0"/>
          </a:p>
          <a:p>
            <a:pPr lvl="0"/>
            <a:r>
              <a:rPr lang="ka-GE" dirty="0"/>
              <a:t>მოერიდეთ ხელებით თვალებზე, ცხვირზე და პირზე შეხებას. მუშაობის პერიოდში მჭიდროდ დაიმაგრეთ თმა, რათა მაქსიმალურად შეიზღუდოს თმისა და სახის შეხება.</a:t>
            </a:r>
            <a:endParaRPr lang="en-US" dirty="0"/>
          </a:p>
          <a:p>
            <a:pPr marL="0" indent="0">
              <a:buNone/>
            </a:pPr>
            <a:r>
              <a:rPr lang="ka-GE" dirty="0" smtClean="0"/>
              <a:t>.</a:t>
            </a:r>
            <a:endParaRPr lang="ka-GE" dirty="0"/>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407998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585753" cy="1490133"/>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მოთხოვნები დამსაქმებულთა მიმართ:</a:t>
            </a:r>
            <a:endParaRPr lang="en-US" sz="2000" dirty="0">
              <a:solidFill>
                <a:schemeClr val="accent4">
                  <a:lumMod val="60000"/>
                  <a:lumOff val="40000"/>
                </a:schemeClr>
              </a:solidFill>
            </a:endParaRPr>
          </a:p>
        </p:txBody>
      </p:sp>
      <p:sp>
        <p:nvSpPr>
          <p:cNvPr id="9" name="Content Placeholder 2"/>
          <p:cNvSpPr txBox="1">
            <a:spLocks/>
          </p:cNvSpPr>
          <p:nvPr/>
        </p:nvSpPr>
        <p:spPr>
          <a:xfrm>
            <a:off x="1248136" y="1693334"/>
            <a:ext cx="10319659" cy="4622800"/>
          </a:xfrm>
          <a:prstGeom prst="rect">
            <a:avLst/>
          </a:prstGeom>
          <a:solidFill>
            <a:schemeClr val="bg2">
              <a:lumMod val="90000"/>
              <a:alpha val="24000"/>
            </a:schemeClr>
          </a:solidFill>
        </p:spPr>
        <p:txBody>
          <a:bodyPr vert="horz" lIns="180000" tIns="45720" rIns="91440" bIns="0" rtlCol="0">
            <a:normAutofit fontScale="550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a:t>o	</a:t>
            </a:r>
            <a:r>
              <a:rPr lang="ka-GE" dirty="0"/>
              <a:t>დამსაქმებელი ვალდებულია თანამშრომლები აღჭურვოს სათანადო ინდივიდუალური დაცვის საშუალებებით:</a:t>
            </a:r>
          </a:p>
          <a:p>
            <a:pPr>
              <a:buFont typeface="Wingdings" panose="05000000000000000000" pitchFamily="2" charset="2"/>
              <a:buChar char="Ø"/>
            </a:pPr>
            <a:r>
              <a:rPr lang="ka-GE" dirty="0" smtClean="0"/>
              <a:t>ნიღაბი</a:t>
            </a:r>
            <a:r>
              <a:rPr lang="ka-GE" dirty="0"/>
              <a:t>;</a:t>
            </a:r>
          </a:p>
          <a:p>
            <a:pPr>
              <a:buFont typeface="Wingdings" panose="05000000000000000000" pitchFamily="2" charset="2"/>
              <a:buChar char="Ø"/>
            </a:pPr>
            <a:r>
              <a:rPr lang="ka-GE" dirty="0" smtClean="0"/>
              <a:t>ხელთათმანი</a:t>
            </a:r>
            <a:r>
              <a:rPr lang="ka-GE" dirty="0"/>
              <a:t>;</a:t>
            </a:r>
          </a:p>
          <a:p>
            <a:pPr>
              <a:buFont typeface="Wingdings" panose="05000000000000000000" pitchFamily="2" charset="2"/>
              <a:buChar char="Ø"/>
            </a:pPr>
            <a:r>
              <a:rPr lang="ka-GE" dirty="0" smtClean="0"/>
              <a:t>საჭიროების </a:t>
            </a:r>
            <a:r>
              <a:rPr lang="ka-GE" dirty="0"/>
              <a:t>შემთხვევაში, დამცავი სათვალე და/ან სახის დამცავი ფარი;</a:t>
            </a:r>
          </a:p>
          <a:p>
            <a:pPr>
              <a:buFont typeface="Wingdings" panose="05000000000000000000" pitchFamily="2" charset="2"/>
              <a:buChar char="Ø"/>
            </a:pPr>
            <a:r>
              <a:rPr lang="ka-GE" dirty="0" smtClean="0"/>
              <a:t>სპეციფიკური </a:t>
            </a:r>
            <a:r>
              <a:rPr lang="ka-GE" dirty="0"/>
              <a:t>სამუშაოს შემთხვევაში - სპეცტანსაცმელი.</a:t>
            </a:r>
          </a:p>
          <a:p>
            <a:pPr marL="0" indent="0">
              <a:buNone/>
            </a:pPr>
            <a:r>
              <a:rPr lang="en-US" dirty="0"/>
              <a:t>o	</a:t>
            </a:r>
            <a:r>
              <a:rPr lang="ka-GE" dirty="0"/>
              <a:t>თანამშრომელთა ხელმისაწვდომ, თვალსაჩინო ადგილას განათავსეთ სრულყოფილი ინფორმაცია ჰიგიენისა და ინდივიდუალური დაცვის საშუალებების გამოყენების შესახებ, მათ შორის - ხელის ჰიგიენის, ნიღბის, ბახილების და ხელთათმანის  გამოყენების, აგრეთვე, მათი მორგების, ტარების მოხსნისა და მოცილების (ნარჩენების კონტეინერში განთავსება) შესახებ;</a:t>
            </a:r>
          </a:p>
          <a:p>
            <a:pPr marL="0" indent="0">
              <a:buNone/>
            </a:pPr>
            <a:r>
              <a:rPr lang="en-US" dirty="0"/>
              <a:t>o	</a:t>
            </a:r>
            <a:r>
              <a:rPr lang="ka-GE" dirty="0"/>
              <a:t>უზრუნველყავით ნარჩენების მართვა კანონმდებლობის მოთხოვნების შესაბამისად. არ დაუშვათ კონტეინერების გადავსება და უზრუნველყავით ინდივიდუალური დაცვის საშუალებების გამოყენება მათი დაცლისას. მოახდინეთ  ნარჩენების დროული გატანა შესაბამისი პირის/სამსახურის მეშვეობით;</a:t>
            </a:r>
          </a:p>
          <a:p>
            <a:pPr marL="0" indent="0">
              <a:buNone/>
            </a:pPr>
            <a:r>
              <a:rPr lang="en-US" dirty="0"/>
              <a:t>o	</a:t>
            </a:r>
            <a:r>
              <a:rPr lang="ka-GE" dirty="0"/>
              <a:t>პერსონალს/სასტუმროს დასუფთავებაზე პასუხისმგებელ პერსონალს მიაწოდეთ ზუსტი  ინფორმაცია დასუფთავების ჰიგიენური პრაქტიკისა და უსაფრთხო ღონისძიებების, აგრეთვე სარეცხი/სადეზინფექციო საშუალებების გამოყენებისა და ინდივიდუალური დაცვის საშუალებების გამოყენების წესების შესახებ;</a:t>
            </a:r>
          </a:p>
          <a:p>
            <a:pPr marL="0" indent="0">
              <a:buNone/>
            </a:pPr>
            <a:r>
              <a:rPr lang="en-US" dirty="0"/>
              <a:t>o	</a:t>
            </a:r>
            <a:r>
              <a:rPr lang="ka-GE" dirty="0"/>
              <a:t>განახორციელეთ მონიტორინგი პერსონალის მიერ დალაგებისა და დეზინფექციის პროცედურის ჯერადობასა და ხარისხზე;</a:t>
            </a:r>
          </a:p>
          <a:p>
            <a:pPr marL="0" indent="0">
              <a:buNone/>
            </a:pPr>
            <a:r>
              <a:rPr lang="en-US" dirty="0"/>
              <a:t>o	</a:t>
            </a:r>
            <a:r>
              <a:rPr lang="ka-GE" dirty="0"/>
              <a:t>დამსაქმებელი ვალდებულია განახორციელოს მონიტორინგი  ამ წესით განსაზღვრული რეკომენდაციების შესრულებაზე.</a:t>
            </a:r>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1271723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585753" cy="1490133"/>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მოთხოვნები ვიზიტორთა მიმართ:</a:t>
            </a:r>
            <a:endParaRPr lang="en-US" sz="2000" dirty="0">
              <a:solidFill>
                <a:schemeClr val="accent4">
                  <a:lumMod val="60000"/>
                  <a:lumOff val="40000"/>
                </a:schemeClr>
              </a:solidFill>
            </a:endParaRPr>
          </a:p>
        </p:txBody>
      </p:sp>
      <p:sp>
        <p:nvSpPr>
          <p:cNvPr id="9" name="Content Placeholder 2"/>
          <p:cNvSpPr txBox="1">
            <a:spLocks/>
          </p:cNvSpPr>
          <p:nvPr/>
        </p:nvSpPr>
        <p:spPr>
          <a:xfrm>
            <a:off x="1125044" y="1899139"/>
            <a:ext cx="10319659" cy="2989386"/>
          </a:xfrm>
          <a:prstGeom prst="rect">
            <a:avLst/>
          </a:prstGeom>
          <a:solidFill>
            <a:schemeClr val="bg2">
              <a:lumMod val="90000"/>
              <a:alpha val="24000"/>
            </a:schemeClr>
          </a:solidFill>
        </p:spPr>
        <p:txBody>
          <a:bodyPr vert="horz" lIns="180000" tIns="45720" rIns="91440" bIns="0" rtlCol="0">
            <a:norm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lvl="0"/>
            <a:r>
              <a:rPr lang="ka-GE" dirty="0"/>
              <a:t>სასტუმროს ტერიტორიაზე  არსებულ დახურულ სივრცეებში არ გამოცხადდეთ ნიღბის გარეშე;</a:t>
            </a:r>
            <a:endParaRPr lang="en-US" dirty="0"/>
          </a:p>
          <a:p>
            <a:pPr lvl="0"/>
            <a:r>
              <a:rPr lang="ka-GE" dirty="0"/>
              <a:t>დაიცავით ჰიგიენის წესები. </a:t>
            </a:r>
            <a:endParaRPr lang="en-US" dirty="0"/>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2147524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585753" cy="1490133"/>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ყველა ტიპის ღია და დახურული საცურაო აუზები:</a:t>
            </a:r>
            <a:endParaRPr lang="en-US" sz="2000" dirty="0">
              <a:solidFill>
                <a:schemeClr val="accent4">
                  <a:lumMod val="60000"/>
                  <a:lumOff val="40000"/>
                </a:schemeClr>
              </a:solidFill>
            </a:endParaRPr>
          </a:p>
        </p:txBody>
      </p:sp>
      <p:sp>
        <p:nvSpPr>
          <p:cNvPr id="9" name="Content Placeholder 2"/>
          <p:cNvSpPr txBox="1">
            <a:spLocks/>
          </p:cNvSpPr>
          <p:nvPr/>
        </p:nvSpPr>
        <p:spPr>
          <a:xfrm>
            <a:off x="1125044" y="1490133"/>
            <a:ext cx="10319659" cy="4822744"/>
          </a:xfrm>
          <a:prstGeom prst="rect">
            <a:avLst/>
          </a:prstGeom>
          <a:solidFill>
            <a:schemeClr val="bg2">
              <a:lumMod val="90000"/>
              <a:alpha val="24000"/>
            </a:schemeClr>
          </a:solidFill>
        </p:spPr>
        <p:txBody>
          <a:bodyPr vert="horz" lIns="180000" tIns="45720" rIns="91440" bIns="0" rtlCol="0">
            <a:normAutofit fontScale="475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lvl="0"/>
            <a:r>
              <a:rPr lang="ka-GE" dirty="0"/>
              <a:t>ღია  და დახურული საცურაო აუზების ოპერირებისთვის უზრუნველყავით:</a:t>
            </a:r>
            <a:endParaRPr lang="en-US" dirty="0"/>
          </a:p>
          <a:p>
            <a:pPr lvl="0"/>
            <a:r>
              <a:rPr lang="ka-GE" dirty="0"/>
              <a:t>უზრუნველყავით აუზის ყოველ 6 მ</a:t>
            </a:r>
            <a:r>
              <a:rPr lang="ka-GE" baseline="30000" dirty="0"/>
              <a:t>2 </a:t>
            </a:r>
            <a:r>
              <a:rPr lang="ka-GE" dirty="0"/>
              <a:t>ფართობზე 1 ადამიანის დაშვება;</a:t>
            </a:r>
            <a:endParaRPr lang="en-US" dirty="0"/>
          </a:p>
          <a:p>
            <a:pPr lvl="0"/>
            <a:r>
              <a:rPr lang="ka-GE" dirty="0"/>
              <a:t>საცურაო </a:t>
            </a:r>
            <a:r>
              <a:rPr lang="en-US" dirty="0" err="1"/>
              <a:t>აუზების</a:t>
            </a:r>
            <a:r>
              <a:rPr lang="en-US" dirty="0"/>
              <a:t> </a:t>
            </a:r>
            <a:r>
              <a:rPr lang="en-US" dirty="0" err="1"/>
              <a:t>ძირითადი</a:t>
            </a:r>
            <a:r>
              <a:rPr lang="en-US" dirty="0"/>
              <a:t> </a:t>
            </a:r>
            <a:r>
              <a:rPr lang="en-US" dirty="0" err="1"/>
              <a:t>სათავსების</a:t>
            </a:r>
            <a:r>
              <a:rPr lang="en-US" dirty="0"/>
              <a:t> </a:t>
            </a:r>
            <a:r>
              <a:rPr lang="en-US" dirty="0" err="1"/>
              <a:t>ში</a:t>
            </a:r>
            <a:r>
              <a:rPr lang="ka-GE" dirty="0"/>
              <a:t>დ</a:t>
            </a:r>
            <a:r>
              <a:rPr lang="en-US" dirty="0"/>
              <a:t>ა </a:t>
            </a:r>
            <a:r>
              <a:rPr lang="en-US" dirty="0" err="1"/>
              <a:t>დაგეგმვა</a:t>
            </a:r>
            <a:r>
              <a:rPr lang="en-US" dirty="0"/>
              <a:t> </a:t>
            </a:r>
            <a:r>
              <a:rPr lang="en-US" dirty="0" err="1"/>
              <a:t>უნდა</a:t>
            </a:r>
            <a:r>
              <a:rPr lang="en-US" dirty="0"/>
              <a:t> </a:t>
            </a:r>
            <a:r>
              <a:rPr lang="en-US" dirty="0" err="1"/>
              <a:t>შეესაბამებოდეს</a:t>
            </a:r>
            <a:r>
              <a:rPr lang="en-US" dirty="0"/>
              <a:t> </a:t>
            </a:r>
            <a:r>
              <a:rPr lang="en-US" dirty="0" err="1"/>
              <a:t>ნაკად</a:t>
            </a:r>
            <a:r>
              <a:rPr lang="ka-GE" dirty="0"/>
              <a:t>ურ</a:t>
            </a:r>
            <a:r>
              <a:rPr lang="en-US" dirty="0" err="1"/>
              <a:t>ობის</a:t>
            </a:r>
            <a:r>
              <a:rPr lang="en-US" dirty="0"/>
              <a:t> </a:t>
            </a:r>
            <a:r>
              <a:rPr lang="en-US" dirty="0" err="1"/>
              <a:t>ჰიგიენურ</a:t>
            </a:r>
            <a:r>
              <a:rPr lang="en-US" dirty="0"/>
              <a:t> </a:t>
            </a:r>
            <a:r>
              <a:rPr lang="en-US" dirty="0" err="1"/>
              <a:t>პრინციპს</a:t>
            </a:r>
            <a:r>
              <a:rPr lang="ka-GE" dirty="0"/>
              <a:t>, რომლის მიხედვით, ვიზიტორების</a:t>
            </a:r>
            <a:r>
              <a:rPr lang="en-US" dirty="0"/>
              <a:t> </a:t>
            </a:r>
            <a:r>
              <a:rPr lang="en-US" dirty="0" err="1"/>
              <a:t>გადაადგილება</a:t>
            </a:r>
            <a:r>
              <a:rPr lang="en-US" dirty="0"/>
              <a:t> </a:t>
            </a:r>
            <a:r>
              <a:rPr lang="en-US" dirty="0" err="1"/>
              <a:t>ხდება</a:t>
            </a:r>
            <a:r>
              <a:rPr lang="en-US" dirty="0"/>
              <a:t> </a:t>
            </a:r>
            <a:r>
              <a:rPr lang="en-US" dirty="0" err="1"/>
              <a:t>ფუნქციური</a:t>
            </a:r>
            <a:r>
              <a:rPr lang="en-US" dirty="0"/>
              <a:t> </a:t>
            </a:r>
            <a:r>
              <a:rPr lang="en-US" dirty="0" err="1"/>
              <a:t>სქემით</a:t>
            </a:r>
            <a:r>
              <a:rPr lang="en-US" dirty="0"/>
              <a:t> – </a:t>
            </a:r>
            <a:r>
              <a:rPr lang="en-US" dirty="0" err="1"/>
              <a:t>გარდერობი</a:t>
            </a:r>
            <a:r>
              <a:rPr lang="en-US" dirty="0"/>
              <a:t>, </a:t>
            </a:r>
            <a:r>
              <a:rPr lang="en-US" dirty="0" err="1"/>
              <a:t>გასახდელი</a:t>
            </a:r>
            <a:r>
              <a:rPr lang="en-US" dirty="0"/>
              <a:t>, </a:t>
            </a:r>
            <a:r>
              <a:rPr lang="en-US" dirty="0" err="1"/>
              <a:t>საშხაპე</a:t>
            </a:r>
            <a:r>
              <a:rPr lang="en-US" dirty="0"/>
              <a:t>, </a:t>
            </a:r>
            <a:r>
              <a:rPr lang="en-US" dirty="0" err="1"/>
              <a:t>ფეხის</a:t>
            </a:r>
            <a:r>
              <a:rPr lang="en-US" dirty="0"/>
              <a:t> </a:t>
            </a:r>
            <a:r>
              <a:rPr lang="en-US" dirty="0" err="1"/>
              <a:t>აბაზანა</a:t>
            </a:r>
            <a:r>
              <a:rPr lang="en-US" dirty="0"/>
              <a:t>, </a:t>
            </a:r>
            <a:r>
              <a:rPr lang="en-US" dirty="0" err="1"/>
              <a:t>აუზის</a:t>
            </a:r>
            <a:r>
              <a:rPr lang="en-US" dirty="0"/>
              <a:t> </a:t>
            </a:r>
            <a:r>
              <a:rPr lang="en-US" dirty="0" err="1"/>
              <a:t>აბაზანა</a:t>
            </a:r>
            <a:r>
              <a:rPr lang="ka-GE" dirty="0"/>
              <a:t>;</a:t>
            </a:r>
            <a:endParaRPr lang="en-US" dirty="0"/>
          </a:p>
          <a:p>
            <a:pPr lvl="0"/>
            <a:r>
              <a:rPr lang="en-US" dirty="0" err="1"/>
              <a:t>დაუშვებელია</a:t>
            </a:r>
            <a:r>
              <a:rPr lang="en-US" dirty="0"/>
              <a:t> </a:t>
            </a:r>
            <a:r>
              <a:rPr lang="ka-GE" dirty="0"/>
              <a:t>აუზში  </a:t>
            </a:r>
            <a:r>
              <a:rPr lang="en-US" dirty="0" err="1"/>
              <a:t>შესვლა</a:t>
            </a:r>
            <a:r>
              <a:rPr lang="en-US" dirty="0"/>
              <a:t> </a:t>
            </a:r>
            <a:r>
              <a:rPr lang="en-US" dirty="0" err="1"/>
              <a:t>აუზის</a:t>
            </a:r>
            <a:r>
              <a:rPr lang="en-US" dirty="0"/>
              <a:t> </a:t>
            </a:r>
            <a:r>
              <a:rPr lang="en-US" dirty="0" err="1"/>
              <a:t>საშხაპის</a:t>
            </a:r>
            <a:r>
              <a:rPr lang="en-US" dirty="0"/>
              <a:t> </a:t>
            </a:r>
            <a:r>
              <a:rPr lang="en-US" dirty="0" err="1"/>
              <a:t>გავლის</a:t>
            </a:r>
            <a:r>
              <a:rPr lang="en-US" dirty="0"/>
              <a:t> </a:t>
            </a:r>
            <a:r>
              <a:rPr lang="en-US" dirty="0" err="1"/>
              <a:t>გარეშე</a:t>
            </a:r>
            <a:r>
              <a:rPr lang="ka-GE" dirty="0"/>
              <a:t>;</a:t>
            </a:r>
            <a:endParaRPr lang="en-US" dirty="0"/>
          </a:p>
          <a:p>
            <a:pPr lvl="0"/>
            <a:r>
              <a:rPr lang="en-US" dirty="0" err="1"/>
              <a:t>საცურაო</a:t>
            </a:r>
            <a:r>
              <a:rPr lang="en-US" dirty="0"/>
              <a:t> </a:t>
            </a:r>
            <a:r>
              <a:rPr lang="en-US" dirty="0" err="1"/>
              <a:t>აუზები</a:t>
            </a:r>
            <a:r>
              <a:rPr lang="en-US" dirty="0"/>
              <a:t> </a:t>
            </a:r>
            <a:r>
              <a:rPr lang="en-US" dirty="0" err="1"/>
              <a:t>უნდა</a:t>
            </a:r>
            <a:r>
              <a:rPr lang="en-US" dirty="0"/>
              <a:t> </a:t>
            </a:r>
            <a:r>
              <a:rPr lang="en-US" dirty="0" err="1"/>
              <a:t>მოეწყოს</a:t>
            </a:r>
            <a:r>
              <a:rPr lang="en-US" dirty="0"/>
              <a:t> </a:t>
            </a:r>
            <a:r>
              <a:rPr lang="en-US" dirty="0" err="1"/>
              <a:t>ისეთი</a:t>
            </a:r>
            <a:r>
              <a:rPr lang="en-US" dirty="0"/>
              <a:t> </a:t>
            </a:r>
            <a:r>
              <a:rPr lang="en-US" dirty="0" err="1"/>
              <a:t>სისტემით</a:t>
            </a:r>
            <a:r>
              <a:rPr lang="en-US" dirty="0"/>
              <a:t>, </a:t>
            </a:r>
            <a:r>
              <a:rPr lang="en-US" dirty="0" err="1"/>
              <a:t>რომელიც</a:t>
            </a:r>
            <a:r>
              <a:rPr lang="en-US" dirty="0"/>
              <a:t> </a:t>
            </a:r>
            <a:r>
              <a:rPr lang="en-US" dirty="0" err="1"/>
              <a:t>უზრუნველყოფს</a:t>
            </a:r>
            <a:r>
              <a:rPr lang="en-US" dirty="0"/>
              <a:t> </a:t>
            </a:r>
            <a:r>
              <a:rPr lang="en-US" dirty="0" err="1"/>
              <a:t>აუზების</a:t>
            </a:r>
            <a:r>
              <a:rPr lang="en-US" dirty="0"/>
              <a:t> </a:t>
            </a:r>
            <a:r>
              <a:rPr lang="en-US" dirty="0" err="1"/>
              <a:t>აბაზანებში</a:t>
            </a:r>
            <a:r>
              <a:rPr lang="en-US" dirty="0"/>
              <a:t> </a:t>
            </a:r>
            <a:r>
              <a:rPr lang="en-US" dirty="0" err="1"/>
              <a:t>წყლის</a:t>
            </a:r>
            <a:r>
              <a:rPr lang="en-US" dirty="0"/>
              <a:t> </a:t>
            </a:r>
            <a:r>
              <a:rPr lang="en-US" dirty="0" err="1"/>
              <a:t>ცვლას</a:t>
            </a:r>
            <a:r>
              <a:rPr lang="en-US" dirty="0"/>
              <a:t>. </a:t>
            </a:r>
            <a:r>
              <a:rPr lang="en-US" dirty="0" err="1"/>
              <a:t>წყლის</a:t>
            </a:r>
            <a:r>
              <a:rPr lang="en-US" dirty="0"/>
              <a:t> </a:t>
            </a:r>
            <a:r>
              <a:rPr lang="en-US" dirty="0" err="1"/>
              <a:t>ცვლის</a:t>
            </a:r>
            <a:r>
              <a:rPr lang="en-US" dirty="0"/>
              <a:t> </a:t>
            </a:r>
            <a:r>
              <a:rPr lang="en-US" dirty="0" err="1"/>
              <a:t>ხასიათის</a:t>
            </a:r>
            <a:r>
              <a:rPr lang="en-US" dirty="0"/>
              <a:t> </a:t>
            </a:r>
            <a:r>
              <a:rPr lang="en-US" dirty="0" err="1"/>
              <a:t>მიხედვით</a:t>
            </a:r>
            <a:r>
              <a:rPr lang="en-US" dirty="0"/>
              <a:t> </a:t>
            </a:r>
            <a:r>
              <a:rPr lang="en-US" dirty="0" err="1"/>
              <a:t>დასაშვებია</a:t>
            </a:r>
            <a:r>
              <a:rPr lang="en-US" dirty="0"/>
              <a:t> </a:t>
            </a:r>
            <a:r>
              <a:rPr lang="en-US" dirty="0" err="1"/>
              <a:t>შემდეგი</a:t>
            </a:r>
            <a:r>
              <a:rPr lang="en-US" dirty="0"/>
              <a:t> </a:t>
            </a:r>
            <a:r>
              <a:rPr lang="en-US" dirty="0" err="1"/>
              <a:t>ტიპის</a:t>
            </a:r>
            <a:r>
              <a:rPr lang="en-US" dirty="0"/>
              <a:t> </a:t>
            </a:r>
            <a:r>
              <a:rPr lang="en-US" dirty="0" err="1"/>
              <a:t>აუზები</a:t>
            </a:r>
            <a:r>
              <a:rPr lang="en-US" dirty="0"/>
              <a:t>:</a:t>
            </a:r>
          </a:p>
          <a:p>
            <a:pPr lvl="0"/>
            <a:r>
              <a:rPr lang="en-US" dirty="0" err="1"/>
              <a:t>რეცირკულაციური</a:t>
            </a:r>
            <a:r>
              <a:rPr lang="en-US" dirty="0"/>
              <a:t> </a:t>
            </a:r>
            <a:r>
              <a:rPr lang="en-US" dirty="0" err="1"/>
              <a:t>ტიპის</a:t>
            </a:r>
            <a:r>
              <a:rPr lang="en-US" dirty="0"/>
              <a:t> </a:t>
            </a:r>
            <a:r>
              <a:rPr lang="en-US" dirty="0" err="1"/>
              <a:t>აუზები</a:t>
            </a:r>
            <a:r>
              <a:rPr lang="en-US" dirty="0"/>
              <a:t>;</a:t>
            </a:r>
          </a:p>
          <a:p>
            <a:pPr lvl="0"/>
            <a:r>
              <a:rPr lang="en-US" dirty="0" err="1"/>
              <a:t>გამდინარე</a:t>
            </a:r>
            <a:r>
              <a:rPr lang="en-US" dirty="0"/>
              <a:t> </a:t>
            </a:r>
            <a:r>
              <a:rPr lang="en-US" dirty="0" err="1"/>
              <a:t>ტიპის</a:t>
            </a:r>
            <a:r>
              <a:rPr lang="en-US" dirty="0"/>
              <a:t> </a:t>
            </a:r>
            <a:r>
              <a:rPr lang="en-US" dirty="0" err="1"/>
              <a:t>აუზები</a:t>
            </a:r>
            <a:r>
              <a:rPr lang="en-US" dirty="0"/>
              <a:t>;</a:t>
            </a:r>
          </a:p>
          <a:p>
            <a:pPr lvl="0"/>
            <a:r>
              <a:rPr lang="en-US" dirty="0" err="1"/>
              <a:t>წყლის</a:t>
            </a:r>
            <a:r>
              <a:rPr lang="en-US" dirty="0"/>
              <a:t> </a:t>
            </a:r>
            <a:r>
              <a:rPr lang="en-US" dirty="0" err="1"/>
              <a:t>პერიოდული</a:t>
            </a:r>
            <a:r>
              <a:rPr lang="en-US" dirty="0"/>
              <a:t> </a:t>
            </a:r>
            <a:r>
              <a:rPr lang="en-US" dirty="0" err="1"/>
              <a:t>ცვლის</a:t>
            </a:r>
            <a:r>
              <a:rPr lang="en-US" dirty="0"/>
              <a:t> </a:t>
            </a:r>
            <a:r>
              <a:rPr lang="en-US" dirty="0" err="1"/>
              <a:t>აუზები</a:t>
            </a:r>
            <a:r>
              <a:rPr lang="ka-GE" dirty="0"/>
              <a:t>;</a:t>
            </a:r>
            <a:endParaRPr lang="en-US" dirty="0"/>
          </a:p>
          <a:p>
            <a:pPr lvl="0"/>
            <a:r>
              <a:rPr lang="en-US" dirty="0" err="1"/>
              <a:t>ზღვის</a:t>
            </a:r>
            <a:r>
              <a:rPr lang="en-US" dirty="0"/>
              <a:t> </a:t>
            </a:r>
            <a:r>
              <a:rPr lang="en-US" dirty="0" err="1"/>
              <a:t>წყლიან</a:t>
            </a:r>
            <a:r>
              <a:rPr lang="ka-GE" dirty="0"/>
              <a:t>ი</a:t>
            </a:r>
            <a:r>
              <a:rPr lang="en-US" dirty="0"/>
              <a:t> </a:t>
            </a:r>
            <a:r>
              <a:rPr lang="en-US" dirty="0" err="1"/>
              <a:t>საცურაო</a:t>
            </a:r>
            <a:r>
              <a:rPr lang="en-US" dirty="0"/>
              <a:t> </a:t>
            </a:r>
            <a:r>
              <a:rPr lang="en-US" dirty="0" err="1"/>
              <a:t>აუზები</a:t>
            </a:r>
            <a:r>
              <a:rPr lang="ka-GE" dirty="0"/>
              <a:t>, რომლებშიც</a:t>
            </a:r>
            <a:r>
              <a:rPr lang="en-US" dirty="0"/>
              <a:t> </a:t>
            </a:r>
            <a:r>
              <a:rPr lang="en-US" dirty="0" err="1"/>
              <a:t>რეცირკულაციური</a:t>
            </a:r>
            <a:r>
              <a:rPr lang="en-US" dirty="0"/>
              <a:t> </a:t>
            </a:r>
            <a:r>
              <a:rPr lang="en-US" dirty="0" err="1"/>
              <a:t>სისტემები</a:t>
            </a:r>
            <a:r>
              <a:rPr lang="en-US" dirty="0"/>
              <a:t> </a:t>
            </a:r>
            <a:r>
              <a:rPr lang="en-US" dirty="0" err="1"/>
              <a:t>არ</a:t>
            </a:r>
            <a:r>
              <a:rPr lang="en-US" dirty="0"/>
              <a:t> </a:t>
            </a:r>
            <a:r>
              <a:rPr lang="en-US" dirty="0" err="1"/>
              <a:t>არის</a:t>
            </a:r>
            <a:r>
              <a:rPr lang="en-US" dirty="0"/>
              <a:t> </a:t>
            </a:r>
            <a:r>
              <a:rPr lang="en-US" dirty="0" err="1"/>
              <a:t>რეკომენდებული</a:t>
            </a:r>
            <a:r>
              <a:rPr lang="ka-GE" dirty="0"/>
              <a:t> და</a:t>
            </a:r>
            <a:r>
              <a:rPr lang="en-US" dirty="0"/>
              <a:t> </a:t>
            </a:r>
            <a:r>
              <a:rPr lang="en-US" dirty="0" err="1"/>
              <a:t>მიზანშეწონილია</a:t>
            </a:r>
            <a:r>
              <a:rPr lang="en-US" dirty="0"/>
              <a:t> </a:t>
            </a:r>
            <a:r>
              <a:rPr lang="en-US" dirty="0" err="1"/>
              <a:t>გამდინარე</a:t>
            </a:r>
            <a:r>
              <a:rPr lang="en-US" dirty="0"/>
              <a:t> </a:t>
            </a:r>
            <a:r>
              <a:rPr lang="en-US" dirty="0" err="1"/>
              <a:t>სისტემა</a:t>
            </a:r>
            <a:r>
              <a:rPr lang="en-US" dirty="0"/>
              <a:t>, </a:t>
            </a:r>
            <a:r>
              <a:rPr lang="en-US" dirty="0" err="1"/>
              <a:t>გაწმენდილი</a:t>
            </a:r>
            <a:r>
              <a:rPr lang="en-US" dirty="0"/>
              <a:t> </a:t>
            </a:r>
            <a:r>
              <a:rPr lang="en-US" dirty="0" err="1"/>
              <a:t>და</a:t>
            </a:r>
            <a:r>
              <a:rPr lang="en-US" dirty="0"/>
              <a:t> </a:t>
            </a:r>
            <a:r>
              <a:rPr lang="en-US" dirty="0" err="1"/>
              <a:t>გაუსნებოვანებელი</a:t>
            </a:r>
            <a:r>
              <a:rPr lang="en-US" dirty="0"/>
              <a:t> </a:t>
            </a:r>
            <a:r>
              <a:rPr lang="en-US" dirty="0" err="1"/>
              <a:t>წყლის</a:t>
            </a:r>
            <a:r>
              <a:rPr lang="en-US" dirty="0"/>
              <a:t> </a:t>
            </a:r>
            <a:r>
              <a:rPr lang="en-US" dirty="0" err="1"/>
              <a:t>სავალდებულო</a:t>
            </a:r>
            <a:r>
              <a:rPr lang="en-US" dirty="0"/>
              <a:t> </a:t>
            </a:r>
            <a:r>
              <a:rPr lang="en-US" dirty="0" err="1"/>
              <a:t>მიწოდებით</a:t>
            </a:r>
            <a:r>
              <a:rPr lang="en-US" dirty="0"/>
              <a:t>;</a:t>
            </a:r>
          </a:p>
          <a:p>
            <a:pPr lvl="0"/>
            <a:r>
              <a:rPr lang="ka-GE" dirty="0"/>
              <a:t>აუზებში მიწოდებული წყლის ხარისხი უნდა შეესაბამებოდეს „სასმელი წყლის ტექნიკური რეგლამენტის დამტკიცების შესახებ“ საქართველოს მთავრობის 2014 წლის 15 იანვრის </a:t>
            </a:r>
            <a:r>
              <a:rPr lang="ru-RU" dirty="0"/>
              <a:t>№58 </a:t>
            </a:r>
            <a:r>
              <a:rPr lang="ka-GE" dirty="0"/>
              <a:t>დადგენილებით განსაზღვრულ პარამეტრებს;</a:t>
            </a:r>
            <a:endParaRPr lang="en-US" dirty="0"/>
          </a:p>
          <a:p>
            <a:pPr lvl="0"/>
            <a:r>
              <a:rPr lang="ka-GE" dirty="0"/>
              <a:t>აუზების </a:t>
            </a:r>
            <a:r>
              <a:rPr lang="en-US" dirty="0" err="1"/>
              <a:t>ჰიგიენური</a:t>
            </a:r>
            <a:r>
              <a:rPr lang="en-US" dirty="0"/>
              <a:t> </a:t>
            </a:r>
            <a:r>
              <a:rPr lang="en-US" dirty="0" err="1"/>
              <a:t>მოთხოვნების</a:t>
            </a:r>
            <a:r>
              <a:rPr lang="en-US" dirty="0"/>
              <a:t> </a:t>
            </a:r>
            <a:r>
              <a:rPr lang="en-US" dirty="0" err="1"/>
              <a:t>შესაბამისი</a:t>
            </a:r>
            <a:r>
              <a:rPr lang="en-US" dirty="0"/>
              <a:t> </a:t>
            </a:r>
            <a:r>
              <a:rPr lang="en-US" dirty="0" err="1"/>
              <a:t>ხარისხიანი</a:t>
            </a:r>
            <a:r>
              <a:rPr lang="en-US" dirty="0"/>
              <a:t> </a:t>
            </a:r>
            <a:r>
              <a:rPr lang="en-US" dirty="0" err="1"/>
              <a:t>წყლით</a:t>
            </a:r>
            <a:r>
              <a:rPr lang="en-US" dirty="0"/>
              <a:t> </a:t>
            </a:r>
            <a:r>
              <a:rPr lang="en-US" dirty="0" err="1"/>
              <a:t>უზრუნველყოფისათვის</a:t>
            </a:r>
            <a:r>
              <a:rPr lang="en-US" dirty="0"/>
              <a:t> </a:t>
            </a:r>
            <a:r>
              <a:rPr lang="en-US" dirty="0" err="1"/>
              <a:t>აუცილებელია</a:t>
            </a:r>
            <a:r>
              <a:rPr lang="en-US" dirty="0"/>
              <a:t> </a:t>
            </a:r>
            <a:r>
              <a:rPr lang="en-US" dirty="0" err="1"/>
              <a:t>აბაზანებში</a:t>
            </a:r>
            <a:r>
              <a:rPr lang="en-US" dirty="0"/>
              <a:t> </a:t>
            </a:r>
            <a:r>
              <a:rPr lang="en-US" dirty="0" err="1"/>
              <a:t>წყლის</a:t>
            </a:r>
            <a:r>
              <a:rPr lang="en-US" dirty="0"/>
              <a:t> </a:t>
            </a:r>
            <a:r>
              <a:rPr lang="en-US" dirty="0" err="1"/>
              <a:t>განახლება</a:t>
            </a:r>
            <a:r>
              <a:rPr lang="ka-GE" dirty="0"/>
              <a:t>, რომლის უზრუნველყოფა ხდება დიდი ზომის აუზებში ძირითადად ხორციელდება</a:t>
            </a:r>
            <a:r>
              <a:rPr lang="en-US" dirty="0"/>
              <a:t> </a:t>
            </a:r>
            <a:r>
              <a:rPr lang="en-US" dirty="0" err="1"/>
              <a:t>რეცირკულაციის</a:t>
            </a:r>
            <a:r>
              <a:rPr lang="en-US" dirty="0"/>
              <a:t> </a:t>
            </a:r>
            <a:r>
              <a:rPr lang="en-US" dirty="0" err="1"/>
              <a:t>ხარჯზე</a:t>
            </a:r>
            <a:r>
              <a:rPr lang="en-US" dirty="0"/>
              <a:t>, </a:t>
            </a:r>
            <a:r>
              <a:rPr lang="en-US" dirty="0" err="1"/>
              <a:t>მცირე</a:t>
            </a:r>
            <a:r>
              <a:rPr lang="en-US" dirty="0"/>
              <a:t> </a:t>
            </a:r>
            <a:r>
              <a:rPr lang="en-US" dirty="0" err="1"/>
              <a:t>აუზებში</a:t>
            </a:r>
            <a:r>
              <a:rPr lang="en-US" dirty="0"/>
              <a:t> </a:t>
            </a:r>
            <a:r>
              <a:rPr lang="en-US" dirty="0" err="1"/>
              <a:t>კი</a:t>
            </a:r>
            <a:r>
              <a:rPr lang="en-US" dirty="0"/>
              <a:t> (</a:t>
            </a:r>
            <a:r>
              <a:rPr lang="en-US" dirty="0" err="1"/>
              <a:t>აბაზანის</a:t>
            </a:r>
            <a:r>
              <a:rPr lang="en-US" dirty="0"/>
              <a:t> </a:t>
            </a:r>
            <a:r>
              <a:rPr lang="en-US" dirty="0" err="1"/>
              <a:t>ფართობით</a:t>
            </a:r>
            <a:r>
              <a:rPr lang="en-US" dirty="0"/>
              <a:t> </a:t>
            </a:r>
            <a:r>
              <a:rPr lang="en-US" dirty="0" err="1"/>
              <a:t>არა</a:t>
            </a:r>
            <a:r>
              <a:rPr lang="en-US" dirty="0"/>
              <a:t> </a:t>
            </a:r>
            <a:r>
              <a:rPr lang="en-US" dirty="0" err="1"/>
              <a:t>უმეტეს</a:t>
            </a:r>
            <a:r>
              <a:rPr lang="en-US" dirty="0"/>
              <a:t> 70 მ</a:t>
            </a:r>
            <a:r>
              <a:rPr lang="ka-GE" baseline="30000" dirty="0"/>
              <a:t>2</a:t>
            </a:r>
            <a:r>
              <a:rPr lang="en-US" dirty="0"/>
              <a:t>) </a:t>
            </a:r>
            <a:r>
              <a:rPr lang="en-US" dirty="0" err="1"/>
              <a:t>უწყვეტი</a:t>
            </a:r>
            <a:r>
              <a:rPr lang="en-US" dirty="0"/>
              <a:t> </a:t>
            </a:r>
            <a:r>
              <a:rPr lang="en-US" dirty="0" err="1"/>
              <a:t>წყლის</a:t>
            </a:r>
            <a:r>
              <a:rPr lang="en-US" dirty="0"/>
              <a:t> </a:t>
            </a:r>
            <a:r>
              <a:rPr lang="en-US" dirty="0" err="1"/>
              <a:t>ნაკადით</a:t>
            </a:r>
            <a:r>
              <a:rPr lang="ka-GE" dirty="0"/>
              <a:t>;</a:t>
            </a:r>
            <a:endParaRPr lang="en-US" dirty="0"/>
          </a:p>
          <a:p>
            <a:pPr lvl="0"/>
            <a:r>
              <a:rPr lang="ka-GE" dirty="0"/>
              <a:t>რე</a:t>
            </a:r>
            <a:r>
              <a:rPr lang="en-US" dirty="0" err="1"/>
              <a:t>ცირკულაციით</a:t>
            </a:r>
            <a:r>
              <a:rPr lang="en-US" dirty="0"/>
              <a:t> </a:t>
            </a:r>
            <a:r>
              <a:rPr lang="en-US" dirty="0" err="1"/>
              <a:t>წყლის</a:t>
            </a:r>
            <a:r>
              <a:rPr lang="en-US" dirty="0"/>
              <a:t> </a:t>
            </a:r>
            <a:r>
              <a:rPr lang="en-US" dirty="0" err="1"/>
              <a:t>განახლებისას</a:t>
            </a:r>
            <a:r>
              <a:rPr lang="en-US" dirty="0"/>
              <a:t> </a:t>
            </a:r>
            <a:r>
              <a:rPr lang="en-US" dirty="0" err="1"/>
              <a:t>ხდება</a:t>
            </a:r>
            <a:r>
              <a:rPr lang="en-US" dirty="0"/>
              <a:t> </a:t>
            </a:r>
            <a:r>
              <a:rPr lang="en-US" dirty="0" err="1"/>
              <a:t>მისი</a:t>
            </a:r>
            <a:r>
              <a:rPr lang="en-US" dirty="0"/>
              <a:t> </a:t>
            </a:r>
            <a:r>
              <a:rPr lang="en-US" dirty="0" err="1"/>
              <a:t>გაწმენდა</a:t>
            </a:r>
            <a:r>
              <a:rPr lang="en-US" dirty="0"/>
              <a:t>, </a:t>
            </a:r>
            <a:r>
              <a:rPr lang="en-US" dirty="0" err="1"/>
              <a:t>გაუსნებოვნება</a:t>
            </a:r>
            <a:r>
              <a:rPr lang="en-US" dirty="0"/>
              <a:t> </a:t>
            </a:r>
            <a:r>
              <a:rPr lang="en-US" dirty="0" err="1"/>
              <a:t>და</a:t>
            </a:r>
            <a:r>
              <a:rPr lang="en-US" dirty="0"/>
              <a:t> </a:t>
            </a:r>
            <a:r>
              <a:rPr lang="en-US" dirty="0" err="1"/>
              <a:t>წყალსადენის</a:t>
            </a:r>
            <a:r>
              <a:rPr lang="en-US" dirty="0"/>
              <a:t> </a:t>
            </a:r>
            <a:r>
              <a:rPr lang="en-US" dirty="0" err="1"/>
              <a:t>წყლის</a:t>
            </a:r>
            <a:r>
              <a:rPr lang="en-US" dirty="0"/>
              <a:t> </a:t>
            </a:r>
            <a:r>
              <a:rPr lang="en-US" dirty="0" err="1"/>
              <a:t>დამატება</a:t>
            </a:r>
            <a:r>
              <a:rPr lang="en-US" dirty="0"/>
              <a:t> </a:t>
            </a:r>
            <a:r>
              <a:rPr lang="en-US" dirty="0" err="1"/>
              <a:t>უწყვეტად</a:t>
            </a:r>
            <a:r>
              <a:rPr lang="en-US" dirty="0"/>
              <a:t>, </a:t>
            </a:r>
            <a:r>
              <a:rPr lang="en-US" dirty="0" err="1"/>
              <a:t>არანაკლებ</a:t>
            </a:r>
            <a:r>
              <a:rPr lang="en-US" dirty="0"/>
              <a:t> 10%-</a:t>
            </a:r>
            <a:r>
              <a:rPr lang="en-US" dirty="0" err="1"/>
              <a:t>ისა</a:t>
            </a:r>
            <a:r>
              <a:rPr lang="en-US" dirty="0"/>
              <a:t> </a:t>
            </a:r>
            <a:r>
              <a:rPr lang="en-US" dirty="0" err="1"/>
              <a:t>აუზის</a:t>
            </a:r>
            <a:r>
              <a:rPr lang="en-US" dirty="0"/>
              <a:t> </a:t>
            </a:r>
            <a:r>
              <a:rPr lang="en-US" dirty="0" err="1"/>
              <a:t>მუშაობის</a:t>
            </a:r>
            <a:r>
              <a:rPr lang="en-US" dirty="0"/>
              <a:t> </a:t>
            </a:r>
            <a:r>
              <a:rPr lang="en-US" dirty="0" err="1"/>
              <a:t>ყოველ</a:t>
            </a:r>
            <a:r>
              <a:rPr lang="en-US" dirty="0"/>
              <a:t> 8 </a:t>
            </a:r>
            <a:r>
              <a:rPr lang="en-US" dirty="0" err="1"/>
              <a:t>სთ-ში</a:t>
            </a:r>
            <a:r>
              <a:rPr lang="en-US" dirty="0" smtClean="0"/>
              <a:t>;</a:t>
            </a:r>
            <a:endParaRPr lang="en-US" dirty="0"/>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3815013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585753" cy="1490133"/>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ყველა ტიპის ღია და დახურული საცურაო აუზები:</a:t>
            </a:r>
            <a:endParaRPr lang="en-US" sz="2000" dirty="0">
              <a:solidFill>
                <a:schemeClr val="accent4">
                  <a:lumMod val="60000"/>
                  <a:lumOff val="40000"/>
                </a:schemeClr>
              </a:solidFill>
            </a:endParaRPr>
          </a:p>
        </p:txBody>
      </p:sp>
      <p:sp>
        <p:nvSpPr>
          <p:cNvPr id="9" name="Content Placeholder 2"/>
          <p:cNvSpPr txBox="1">
            <a:spLocks/>
          </p:cNvSpPr>
          <p:nvPr/>
        </p:nvSpPr>
        <p:spPr>
          <a:xfrm>
            <a:off x="1125044" y="1688122"/>
            <a:ext cx="10319659" cy="4783015"/>
          </a:xfrm>
          <a:prstGeom prst="rect">
            <a:avLst/>
          </a:prstGeom>
          <a:solidFill>
            <a:schemeClr val="bg2">
              <a:lumMod val="90000"/>
              <a:alpha val="24000"/>
            </a:schemeClr>
          </a:solidFill>
        </p:spPr>
        <p:txBody>
          <a:bodyPr vert="horz" lIns="180000" tIns="45720" rIns="91440" bIns="0" rtlCol="0">
            <a:normAutofit fontScale="400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lvl="0"/>
            <a:r>
              <a:rPr lang="ka-GE" dirty="0"/>
              <a:t>მ</a:t>
            </a:r>
            <a:r>
              <a:rPr lang="en-US" dirty="0" err="1"/>
              <a:t>ცირე</a:t>
            </a:r>
            <a:r>
              <a:rPr lang="en-US" dirty="0"/>
              <a:t> </a:t>
            </a:r>
            <a:r>
              <a:rPr lang="en-US" dirty="0" err="1"/>
              <a:t>აუზებში</a:t>
            </a:r>
            <a:r>
              <a:rPr lang="en-US" dirty="0"/>
              <a:t> </a:t>
            </a:r>
            <a:r>
              <a:rPr lang="en-US" dirty="0" err="1"/>
              <a:t>წყლის</a:t>
            </a:r>
            <a:r>
              <a:rPr lang="en-US" dirty="0"/>
              <a:t> </a:t>
            </a:r>
            <a:r>
              <a:rPr lang="en-US" dirty="0" err="1"/>
              <a:t>გამოცვლა</a:t>
            </a:r>
            <a:r>
              <a:rPr lang="en-US" dirty="0"/>
              <a:t> </a:t>
            </a:r>
            <a:r>
              <a:rPr lang="en-US" dirty="0" err="1"/>
              <a:t>დასაშვებია</a:t>
            </a:r>
            <a:r>
              <a:rPr lang="en-US" dirty="0"/>
              <a:t> </a:t>
            </a:r>
            <a:r>
              <a:rPr lang="en-US" dirty="0" err="1"/>
              <a:t>წყალსადენის</a:t>
            </a:r>
            <a:r>
              <a:rPr lang="en-US" dirty="0"/>
              <a:t> </a:t>
            </a:r>
            <a:r>
              <a:rPr lang="en-US" dirty="0" err="1"/>
              <a:t>წყლის</a:t>
            </a:r>
            <a:r>
              <a:rPr lang="en-US" dirty="0"/>
              <a:t> </a:t>
            </a:r>
            <a:r>
              <a:rPr lang="en-US" dirty="0" err="1"/>
              <a:t>უწყვეტი</a:t>
            </a:r>
            <a:r>
              <a:rPr lang="en-US" dirty="0"/>
              <a:t> </a:t>
            </a:r>
            <a:r>
              <a:rPr lang="en-US" dirty="0" err="1"/>
              <a:t>ნაკადით</a:t>
            </a:r>
            <a:r>
              <a:rPr lang="en-US" dirty="0"/>
              <a:t>. </a:t>
            </a:r>
            <a:r>
              <a:rPr lang="en-US" dirty="0" err="1"/>
              <a:t>ამასთან</a:t>
            </a:r>
            <a:r>
              <a:rPr lang="en-US" dirty="0"/>
              <a:t>, </a:t>
            </a:r>
            <a:r>
              <a:rPr lang="en-US" dirty="0" err="1"/>
              <a:t>წყლის</a:t>
            </a:r>
            <a:r>
              <a:rPr lang="en-US" dirty="0"/>
              <a:t> </a:t>
            </a:r>
            <a:r>
              <a:rPr lang="en-US" dirty="0" err="1"/>
              <a:t>მთლიანად</a:t>
            </a:r>
            <a:r>
              <a:rPr lang="en-US" dirty="0"/>
              <a:t> </a:t>
            </a:r>
            <a:r>
              <a:rPr lang="en-US" dirty="0" err="1"/>
              <a:t>შეცვლის</a:t>
            </a:r>
            <a:r>
              <a:rPr lang="en-US" dirty="0"/>
              <a:t> </a:t>
            </a:r>
            <a:r>
              <a:rPr lang="en-US" dirty="0" err="1"/>
              <a:t>დრო</a:t>
            </a:r>
            <a:r>
              <a:rPr lang="en-US" dirty="0"/>
              <a:t> </a:t>
            </a:r>
            <a:r>
              <a:rPr lang="en-US" dirty="0" err="1"/>
              <a:t>არა</a:t>
            </a:r>
            <a:r>
              <a:rPr lang="en-US" dirty="0"/>
              <a:t> </a:t>
            </a:r>
            <a:r>
              <a:rPr lang="en-US" dirty="0" err="1"/>
              <a:t>უმეტეს</a:t>
            </a:r>
            <a:r>
              <a:rPr lang="en-US" dirty="0"/>
              <a:t> </a:t>
            </a:r>
            <a:r>
              <a:rPr lang="ka-GE" dirty="0"/>
              <a:t>24 </a:t>
            </a:r>
            <a:r>
              <a:rPr lang="en-US" dirty="0"/>
              <a:t> </a:t>
            </a:r>
            <a:r>
              <a:rPr lang="en-US" dirty="0" err="1"/>
              <a:t>საათია</a:t>
            </a:r>
            <a:r>
              <a:rPr lang="ka-GE" dirty="0"/>
              <a:t>;</a:t>
            </a:r>
            <a:endParaRPr lang="en-US" dirty="0"/>
          </a:p>
          <a:p>
            <a:pPr lvl="0"/>
            <a:r>
              <a:rPr lang="ka-GE" dirty="0"/>
              <a:t>აუზების დეზინფექცია ტარდება </a:t>
            </a:r>
            <a:r>
              <a:rPr lang="en-US" dirty="0" err="1"/>
              <a:t>წყლის</a:t>
            </a:r>
            <a:r>
              <a:rPr lang="en-US" dirty="0"/>
              <a:t> </a:t>
            </a:r>
            <a:r>
              <a:rPr lang="en-US" dirty="0" err="1"/>
              <a:t>გაშვების</a:t>
            </a:r>
            <a:r>
              <a:rPr lang="en-US" dirty="0"/>
              <a:t> </a:t>
            </a:r>
            <a:r>
              <a:rPr lang="en-US" dirty="0" err="1"/>
              <a:t>და</a:t>
            </a:r>
            <a:r>
              <a:rPr lang="en-US" dirty="0"/>
              <a:t> </a:t>
            </a:r>
            <a:r>
              <a:rPr lang="en-US" dirty="0" err="1"/>
              <a:t>მექანიკური</a:t>
            </a:r>
            <a:r>
              <a:rPr lang="en-US" dirty="0"/>
              <a:t> </a:t>
            </a:r>
            <a:r>
              <a:rPr lang="en-US" dirty="0" err="1"/>
              <a:t>გაწმენდის</a:t>
            </a:r>
            <a:r>
              <a:rPr lang="en-US" dirty="0"/>
              <a:t> </a:t>
            </a:r>
            <a:r>
              <a:rPr lang="en-US" dirty="0" err="1"/>
              <a:t>შემდეგ</a:t>
            </a:r>
            <a:r>
              <a:rPr lang="en-US" dirty="0"/>
              <a:t>, </a:t>
            </a:r>
            <a:r>
              <a:rPr lang="en-US" dirty="0" err="1"/>
              <a:t>მორწყვის</a:t>
            </a:r>
            <a:r>
              <a:rPr lang="en-US" dirty="0"/>
              <a:t> </a:t>
            </a:r>
            <a:r>
              <a:rPr lang="en-US" dirty="0" err="1"/>
              <a:t>ორჯერადი</a:t>
            </a:r>
            <a:r>
              <a:rPr lang="en-US" dirty="0"/>
              <a:t> </a:t>
            </a:r>
            <a:r>
              <a:rPr lang="en-US" dirty="0" err="1"/>
              <a:t>მეთოდით</a:t>
            </a:r>
            <a:r>
              <a:rPr lang="en-US" dirty="0"/>
              <a:t>, </a:t>
            </a:r>
            <a:r>
              <a:rPr lang="en-US" dirty="0" err="1"/>
              <a:t>თავდაპირველად</a:t>
            </a:r>
            <a:r>
              <a:rPr lang="en-US" dirty="0"/>
              <a:t> </a:t>
            </a:r>
            <a:r>
              <a:rPr lang="en-US" dirty="0" err="1"/>
              <a:t>დეზინფექტანტის</a:t>
            </a:r>
            <a:r>
              <a:rPr lang="en-US" dirty="0"/>
              <a:t> 0,6-0,8 ლ/მ2 </a:t>
            </a:r>
            <a:r>
              <a:rPr lang="en-US" dirty="0" err="1"/>
              <a:t>რაოდენობით</a:t>
            </a:r>
            <a:r>
              <a:rPr lang="en-US" dirty="0"/>
              <a:t>, </a:t>
            </a:r>
            <a:r>
              <a:rPr lang="en-US" dirty="0" err="1"/>
              <a:t>ხოლო</a:t>
            </a:r>
            <a:r>
              <a:rPr lang="en-US" dirty="0"/>
              <a:t> </a:t>
            </a:r>
            <a:r>
              <a:rPr lang="en-US" dirty="0" err="1"/>
              <a:t>შემდგომ</a:t>
            </a:r>
            <a:r>
              <a:rPr lang="en-US" dirty="0"/>
              <a:t> </a:t>
            </a:r>
            <a:r>
              <a:rPr lang="en-US" dirty="0" err="1"/>
              <a:t>აქტიური</a:t>
            </a:r>
            <a:r>
              <a:rPr lang="en-US" dirty="0"/>
              <a:t> </a:t>
            </a:r>
            <a:r>
              <a:rPr lang="en-US" dirty="0" err="1"/>
              <a:t>ქლორის</a:t>
            </a:r>
            <a:r>
              <a:rPr lang="en-US" dirty="0"/>
              <a:t> 100 </a:t>
            </a:r>
            <a:r>
              <a:rPr lang="en-US" dirty="0" err="1"/>
              <a:t>მგ</a:t>
            </a:r>
            <a:r>
              <a:rPr lang="en-US" dirty="0"/>
              <a:t>/დმ3 </a:t>
            </a:r>
            <a:r>
              <a:rPr lang="en-US" dirty="0" err="1"/>
              <a:t>კონცენტრაციის</a:t>
            </a:r>
            <a:r>
              <a:rPr lang="en-US" dirty="0"/>
              <a:t> </a:t>
            </a:r>
            <a:r>
              <a:rPr lang="en-US" dirty="0" err="1"/>
              <a:t>ხსნარით</a:t>
            </a:r>
            <a:r>
              <a:rPr lang="en-US" dirty="0"/>
              <a:t>, </a:t>
            </a:r>
            <a:r>
              <a:rPr lang="en-US" dirty="0" err="1"/>
              <a:t>სადეზინფექციო</a:t>
            </a:r>
            <a:r>
              <a:rPr lang="en-US" dirty="0"/>
              <a:t> </a:t>
            </a:r>
            <a:r>
              <a:rPr lang="en-US" dirty="0" err="1"/>
              <a:t>ხსნარი</a:t>
            </a:r>
            <a:r>
              <a:rPr lang="en-US" dirty="0"/>
              <a:t> </a:t>
            </a:r>
            <a:r>
              <a:rPr lang="en-US" dirty="0" err="1"/>
              <a:t>ჩაირეცხება</a:t>
            </a:r>
            <a:r>
              <a:rPr lang="en-US" dirty="0"/>
              <a:t> </a:t>
            </a:r>
            <a:r>
              <a:rPr lang="en-US" dirty="0" err="1"/>
              <a:t>ცხელი</a:t>
            </a:r>
            <a:r>
              <a:rPr lang="en-US" dirty="0"/>
              <a:t> </a:t>
            </a:r>
            <a:r>
              <a:rPr lang="en-US" dirty="0" err="1"/>
              <a:t>წყლით</a:t>
            </a:r>
            <a:r>
              <a:rPr lang="en-US" dirty="0"/>
              <a:t>, </a:t>
            </a:r>
            <a:r>
              <a:rPr lang="en-US" dirty="0" err="1"/>
              <a:t>მისი</a:t>
            </a:r>
            <a:r>
              <a:rPr lang="en-US" dirty="0"/>
              <a:t> </a:t>
            </a:r>
            <a:r>
              <a:rPr lang="en-US" dirty="0" err="1"/>
              <a:t>გაშვებიდან</a:t>
            </a:r>
            <a:r>
              <a:rPr lang="en-US" dirty="0"/>
              <a:t> </a:t>
            </a:r>
            <a:r>
              <a:rPr lang="en-US" dirty="0" err="1"/>
              <a:t>არაუდრეს</a:t>
            </a:r>
            <a:r>
              <a:rPr lang="en-US" dirty="0"/>
              <a:t> 1 </a:t>
            </a:r>
            <a:r>
              <a:rPr lang="en-US" dirty="0" err="1"/>
              <a:t>სთ-ისა</a:t>
            </a:r>
            <a:r>
              <a:rPr lang="en-US" dirty="0"/>
              <a:t>.</a:t>
            </a:r>
          </a:p>
          <a:p>
            <a:pPr lvl="0"/>
            <a:r>
              <a:rPr lang="ka-GE" dirty="0"/>
              <a:t>აუზით სარგებლობის პერიოდში უნდა გაკონტროლდეს  მადეზინფიცირებელი აგენტის ნარჩენი რაოდენობები წყალში (თავისუფალი ნარჩენი ქლორის კონცენტრაცია უნდა შეადგენდეს 0,5 მგ/ლ ან მეტს მინიმუმ 30 წუთის კონტაქტის შემდეგ pH- ზე &lt;8.0. ნარჩენი ქლორი უნდა შენარჩუნდეს განაწილების მთელ სისტემაში</a:t>
            </a:r>
            <a:r>
              <a:rPr lang="en-US" dirty="0"/>
              <a:t>)</a:t>
            </a:r>
            <a:r>
              <a:rPr lang="ka-GE" dirty="0"/>
              <a:t>;</a:t>
            </a:r>
            <a:endParaRPr lang="en-US" dirty="0"/>
          </a:p>
          <a:p>
            <a:pPr lvl="0"/>
            <a:r>
              <a:rPr lang="ka-GE" dirty="0"/>
              <a:t>ს</a:t>
            </a:r>
            <a:r>
              <a:rPr lang="en-US" dirty="0" err="1"/>
              <a:t>აცურაო</a:t>
            </a:r>
            <a:r>
              <a:rPr lang="en-US" dirty="0"/>
              <a:t> </a:t>
            </a:r>
            <a:r>
              <a:rPr lang="en-US" dirty="0" err="1"/>
              <a:t>აუზების</a:t>
            </a:r>
            <a:r>
              <a:rPr lang="en-US" dirty="0"/>
              <a:t> </a:t>
            </a:r>
            <a:r>
              <a:rPr lang="ka-GE" dirty="0"/>
              <a:t>ადმინისტრაცია ვალდებულია უზრუნველყოს </a:t>
            </a:r>
            <a:r>
              <a:rPr lang="en-US" dirty="0" err="1"/>
              <a:t>წყლის</a:t>
            </a:r>
            <a:r>
              <a:rPr lang="en-US" dirty="0"/>
              <a:t> </a:t>
            </a:r>
            <a:r>
              <a:rPr lang="en-US" dirty="0" err="1"/>
              <a:t>ხარისხის</a:t>
            </a:r>
            <a:r>
              <a:rPr lang="en-US" dirty="0"/>
              <a:t> </a:t>
            </a:r>
            <a:r>
              <a:rPr lang="en-US" dirty="0" err="1"/>
              <a:t>საწარმოო</a:t>
            </a:r>
            <a:r>
              <a:rPr lang="en-US" dirty="0"/>
              <a:t> – </a:t>
            </a:r>
            <a:r>
              <a:rPr lang="en-US" dirty="0" err="1"/>
              <a:t>ლაბორატორიული</a:t>
            </a:r>
            <a:r>
              <a:rPr lang="en-US" dirty="0"/>
              <a:t> </a:t>
            </a:r>
            <a:r>
              <a:rPr lang="en-US" dirty="0" err="1"/>
              <a:t>კონტროლი</a:t>
            </a:r>
            <a:r>
              <a:rPr lang="en-US" dirty="0"/>
              <a:t> </a:t>
            </a:r>
            <a:r>
              <a:rPr lang="ka-GE" dirty="0"/>
              <a:t>შემდეგი </a:t>
            </a:r>
            <a:r>
              <a:rPr lang="en-US" dirty="0" err="1"/>
              <a:t>მაჩვენებლების</a:t>
            </a:r>
            <a:r>
              <a:rPr lang="en-US" dirty="0"/>
              <a:t> </a:t>
            </a:r>
            <a:r>
              <a:rPr lang="en-US" dirty="0" err="1"/>
              <a:t>განსაზღვრით</a:t>
            </a:r>
            <a:r>
              <a:rPr lang="en-US" dirty="0"/>
              <a:t> </a:t>
            </a:r>
            <a:r>
              <a:rPr lang="en-US" dirty="0" err="1"/>
              <a:t>და</a:t>
            </a:r>
            <a:r>
              <a:rPr lang="en-US" dirty="0"/>
              <a:t> </a:t>
            </a:r>
            <a:r>
              <a:rPr lang="en-US" dirty="0" err="1"/>
              <a:t>ნიმუშის</a:t>
            </a:r>
            <a:r>
              <a:rPr lang="en-US" dirty="0"/>
              <a:t> </a:t>
            </a:r>
            <a:r>
              <a:rPr lang="en-US" dirty="0" err="1"/>
              <a:t>აღების</a:t>
            </a:r>
            <a:r>
              <a:rPr lang="en-US" dirty="0"/>
              <a:t> </a:t>
            </a:r>
            <a:r>
              <a:rPr lang="en-US" dirty="0" err="1"/>
              <a:t>ჯერადობით</a:t>
            </a:r>
            <a:r>
              <a:rPr lang="en-US" dirty="0"/>
              <a:t>:</a:t>
            </a:r>
          </a:p>
          <a:p>
            <a:pPr lvl="0"/>
            <a:r>
              <a:rPr lang="ka-GE" dirty="0"/>
              <a:t>ძ</a:t>
            </a:r>
            <a:r>
              <a:rPr lang="en-US" dirty="0" err="1"/>
              <a:t>ირითადი</a:t>
            </a:r>
            <a:r>
              <a:rPr lang="en-US" dirty="0"/>
              <a:t> </a:t>
            </a:r>
            <a:r>
              <a:rPr lang="en-US" dirty="0" err="1"/>
              <a:t>მიკრობიოლოგიური</a:t>
            </a:r>
            <a:r>
              <a:rPr lang="en-US" dirty="0"/>
              <a:t> </a:t>
            </a:r>
            <a:r>
              <a:rPr lang="en-US" dirty="0" err="1"/>
              <a:t>მაჩვენებლები</a:t>
            </a:r>
            <a:r>
              <a:rPr lang="en-US" dirty="0"/>
              <a:t> (</a:t>
            </a:r>
            <a:r>
              <a:rPr lang="en-US" dirty="0" err="1"/>
              <a:t>კოლიფორმული</a:t>
            </a:r>
            <a:r>
              <a:rPr lang="en-US" dirty="0"/>
              <a:t> </a:t>
            </a:r>
            <a:r>
              <a:rPr lang="en-US" dirty="0" err="1"/>
              <a:t>ბაქტერიები</a:t>
            </a:r>
            <a:r>
              <a:rPr lang="en-US" dirty="0"/>
              <a:t>, </a:t>
            </a:r>
            <a:r>
              <a:rPr lang="en-US" dirty="0" err="1"/>
              <a:t>თერმოტოლერანტული</a:t>
            </a:r>
            <a:r>
              <a:rPr lang="en-US" dirty="0"/>
              <a:t> </a:t>
            </a:r>
            <a:r>
              <a:rPr lang="en-US" dirty="0" err="1"/>
              <a:t>კოლიფორმული</a:t>
            </a:r>
            <a:r>
              <a:rPr lang="en-US" dirty="0"/>
              <a:t> </a:t>
            </a:r>
            <a:r>
              <a:rPr lang="en-US" dirty="0" err="1"/>
              <a:t>ბაქტერიები</a:t>
            </a:r>
            <a:r>
              <a:rPr lang="en-US" dirty="0"/>
              <a:t>, </a:t>
            </a:r>
            <a:r>
              <a:rPr lang="en-US" dirty="0" err="1"/>
              <a:t>კოლიფაგი</a:t>
            </a:r>
            <a:r>
              <a:rPr lang="en-US" dirty="0"/>
              <a:t> </a:t>
            </a:r>
            <a:r>
              <a:rPr lang="en-US" dirty="0" err="1"/>
              <a:t>და</a:t>
            </a:r>
            <a:r>
              <a:rPr lang="en-US" dirty="0"/>
              <a:t> </a:t>
            </a:r>
            <a:r>
              <a:rPr lang="en-US" dirty="0" err="1"/>
              <a:t>ლეციტინაზა</a:t>
            </a:r>
            <a:r>
              <a:rPr lang="en-US" dirty="0"/>
              <a:t> </a:t>
            </a:r>
            <a:r>
              <a:rPr lang="en-US" dirty="0" err="1"/>
              <a:t>დადებითი</a:t>
            </a:r>
            <a:r>
              <a:rPr lang="en-US" dirty="0"/>
              <a:t> </a:t>
            </a:r>
            <a:r>
              <a:rPr lang="en-US" dirty="0" err="1"/>
              <a:t>სტაფილოკოკები</a:t>
            </a:r>
            <a:r>
              <a:rPr lang="en-US" dirty="0"/>
              <a:t>), </a:t>
            </a:r>
            <a:r>
              <a:rPr lang="en-US" dirty="0" err="1"/>
              <a:t>ასევე</a:t>
            </a:r>
            <a:r>
              <a:rPr lang="en-US" dirty="0"/>
              <a:t> </a:t>
            </a:r>
            <a:r>
              <a:rPr lang="en-US" dirty="0" err="1"/>
              <a:t>ამონიუმის</a:t>
            </a:r>
            <a:r>
              <a:rPr lang="en-US" dirty="0"/>
              <a:t> </a:t>
            </a:r>
            <a:r>
              <a:rPr lang="en-US" dirty="0" err="1"/>
              <a:t>აზოტის</a:t>
            </a:r>
            <a:r>
              <a:rPr lang="en-US" dirty="0"/>
              <a:t>, </a:t>
            </a:r>
            <a:r>
              <a:rPr lang="en-US" dirty="0" err="1"/>
              <a:t>ქლორიდების</a:t>
            </a:r>
            <a:r>
              <a:rPr lang="en-US" dirty="0"/>
              <a:t> </a:t>
            </a:r>
            <a:r>
              <a:rPr lang="en-US" dirty="0" err="1"/>
              <a:t>და</a:t>
            </a:r>
            <a:r>
              <a:rPr lang="en-US" dirty="0"/>
              <a:t> </a:t>
            </a:r>
            <a:r>
              <a:rPr lang="en-US" dirty="0" err="1"/>
              <a:t>აუზის</a:t>
            </a:r>
            <a:r>
              <a:rPr lang="en-US" dirty="0"/>
              <a:t> </a:t>
            </a:r>
            <a:r>
              <a:rPr lang="en-US" dirty="0" err="1"/>
              <a:t>წყლის</a:t>
            </a:r>
            <a:r>
              <a:rPr lang="en-US" dirty="0"/>
              <a:t> </a:t>
            </a:r>
            <a:r>
              <a:rPr lang="en-US" dirty="0" err="1"/>
              <a:t>ხარისხის</a:t>
            </a:r>
            <a:r>
              <a:rPr lang="en-US" dirty="0"/>
              <a:t> </a:t>
            </a:r>
            <a:r>
              <a:rPr lang="en-US" dirty="0" err="1"/>
              <a:t>გაუმჯობესებისათვის</a:t>
            </a:r>
            <a:r>
              <a:rPr lang="en-US" dirty="0"/>
              <a:t> </a:t>
            </a:r>
            <a:r>
              <a:rPr lang="en-US" dirty="0" err="1"/>
              <a:t>გამოყენებული</a:t>
            </a:r>
            <a:r>
              <a:rPr lang="en-US" dirty="0"/>
              <a:t> </a:t>
            </a:r>
            <a:r>
              <a:rPr lang="en-US" dirty="0" err="1"/>
              <a:t>რეაგენტების</a:t>
            </a:r>
            <a:r>
              <a:rPr lang="en-US" dirty="0"/>
              <a:t> </a:t>
            </a:r>
            <a:r>
              <a:rPr lang="en-US" dirty="0" err="1"/>
              <a:t>ნარჩენი</a:t>
            </a:r>
            <a:r>
              <a:rPr lang="en-US" dirty="0"/>
              <a:t> </a:t>
            </a:r>
            <a:r>
              <a:rPr lang="en-US" dirty="0" err="1"/>
              <a:t>რაოდენობის</a:t>
            </a:r>
            <a:r>
              <a:rPr lang="en-US" dirty="0"/>
              <a:t> </a:t>
            </a:r>
            <a:r>
              <a:rPr lang="en-US" dirty="0" err="1"/>
              <a:t>შემცველობა</a:t>
            </a:r>
            <a:r>
              <a:rPr lang="en-US" dirty="0"/>
              <a:t> – 10 </a:t>
            </a:r>
            <a:r>
              <a:rPr lang="en-US" dirty="0" err="1"/>
              <a:t>დღეში</a:t>
            </a:r>
            <a:r>
              <a:rPr lang="en-US" dirty="0"/>
              <a:t> </a:t>
            </a:r>
            <a:r>
              <a:rPr lang="en-US" dirty="0" err="1"/>
              <a:t>ერთხელ</a:t>
            </a:r>
            <a:r>
              <a:rPr lang="en-US" dirty="0"/>
              <a:t>;</a:t>
            </a:r>
          </a:p>
          <a:p>
            <a:pPr lvl="0"/>
            <a:r>
              <a:rPr lang="en-US" dirty="0" err="1"/>
              <a:t>ორგანოლეპტიკური</a:t>
            </a:r>
            <a:r>
              <a:rPr lang="en-US" dirty="0"/>
              <a:t> </a:t>
            </a:r>
            <a:r>
              <a:rPr lang="en-US" dirty="0" err="1"/>
              <a:t>მაჩვენებლები</a:t>
            </a:r>
            <a:r>
              <a:rPr lang="en-US" dirty="0"/>
              <a:t> (</a:t>
            </a:r>
            <a:r>
              <a:rPr lang="en-US" dirty="0" err="1"/>
              <a:t>სიმღვრივე</a:t>
            </a:r>
            <a:r>
              <a:rPr lang="en-US" dirty="0"/>
              <a:t>, </a:t>
            </a:r>
            <a:r>
              <a:rPr lang="en-US" dirty="0" err="1"/>
              <a:t>ფერიანობა</a:t>
            </a:r>
            <a:r>
              <a:rPr lang="en-US" dirty="0"/>
              <a:t>, </a:t>
            </a:r>
            <a:r>
              <a:rPr lang="en-US" dirty="0" err="1"/>
              <a:t>სუნი</a:t>
            </a:r>
            <a:r>
              <a:rPr lang="en-US" dirty="0"/>
              <a:t>) – </a:t>
            </a:r>
            <a:r>
              <a:rPr lang="en-US" dirty="0" err="1"/>
              <a:t>დღეში</a:t>
            </a:r>
            <a:r>
              <a:rPr lang="en-US" dirty="0"/>
              <a:t> </a:t>
            </a:r>
            <a:r>
              <a:rPr lang="en-US" dirty="0" err="1"/>
              <a:t>ერთხელ</a:t>
            </a:r>
            <a:r>
              <a:rPr lang="en-US" dirty="0"/>
              <a:t>, </a:t>
            </a:r>
            <a:r>
              <a:rPr lang="en-US" dirty="0" err="1"/>
              <a:t>დღის</a:t>
            </a:r>
            <a:r>
              <a:rPr lang="en-US" dirty="0"/>
              <a:t> </a:t>
            </a:r>
            <a:r>
              <a:rPr lang="en-US" dirty="0" err="1"/>
              <a:t>ან</a:t>
            </a:r>
            <a:r>
              <a:rPr lang="en-US" dirty="0"/>
              <a:t> </a:t>
            </a:r>
            <a:r>
              <a:rPr lang="en-US" dirty="0" err="1"/>
              <a:t>საღამოს</a:t>
            </a:r>
            <a:r>
              <a:rPr lang="en-US" dirty="0"/>
              <a:t> </a:t>
            </a:r>
            <a:r>
              <a:rPr lang="en-US" dirty="0" err="1"/>
              <a:t>საათებში</a:t>
            </a:r>
            <a:r>
              <a:rPr lang="en-US" dirty="0"/>
              <a:t>;</a:t>
            </a:r>
          </a:p>
          <a:p>
            <a:pPr lvl="0"/>
            <a:r>
              <a:rPr lang="en-US" dirty="0" err="1"/>
              <a:t>გამაუსნებოვნებელი</a:t>
            </a:r>
            <a:r>
              <a:rPr lang="en-US" dirty="0"/>
              <a:t> </a:t>
            </a:r>
            <a:r>
              <a:rPr lang="en-US" dirty="0" err="1"/>
              <a:t>რეაგენტების</a:t>
            </a:r>
            <a:r>
              <a:rPr lang="en-US" dirty="0"/>
              <a:t> (</a:t>
            </a:r>
            <a:r>
              <a:rPr lang="en-US" dirty="0" err="1"/>
              <a:t>ქლორი</a:t>
            </a:r>
            <a:r>
              <a:rPr lang="en-US" dirty="0"/>
              <a:t>, </a:t>
            </a:r>
            <a:r>
              <a:rPr lang="en-US" dirty="0" err="1"/>
              <a:t>ბრომი</a:t>
            </a:r>
            <a:r>
              <a:rPr lang="en-US" dirty="0"/>
              <a:t>, </a:t>
            </a:r>
            <a:r>
              <a:rPr lang="en-US" dirty="0" err="1"/>
              <a:t>ოზონი</a:t>
            </a:r>
            <a:r>
              <a:rPr lang="en-US" dirty="0"/>
              <a:t>) </a:t>
            </a:r>
            <a:r>
              <a:rPr lang="en-US" dirty="0" err="1"/>
              <a:t>ნარჩენი</a:t>
            </a:r>
            <a:r>
              <a:rPr lang="en-US" dirty="0"/>
              <a:t> </a:t>
            </a:r>
            <a:r>
              <a:rPr lang="en-US" dirty="0" err="1"/>
              <a:t>რაოდენობის</a:t>
            </a:r>
            <a:r>
              <a:rPr lang="en-US" dirty="0"/>
              <a:t> </a:t>
            </a:r>
            <a:r>
              <a:rPr lang="en-US" dirty="0" err="1"/>
              <a:t>შემცველობა</a:t>
            </a:r>
            <a:r>
              <a:rPr lang="ka-GE" dirty="0"/>
              <a:t> - </a:t>
            </a:r>
            <a:r>
              <a:rPr lang="en-US" dirty="0" err="1"/>
              <a:t>აუზის</a:t>
            </a:r>
            <a:r>
              <a:rPr lang="en-US" dirty="0"/>
              <a:t> </a:t>
            </a:r>
            <a:r>
              <a:rPr lang="en-US" dirty="0" err="1"/>
              <a:t>მუშაობის</a:t>
            </a:r>
            <a:r>
              <a:rPr lang="en-US" dirty="0"/>
              <a:t> </a:t>
            </a:r>
            <a:r>
              <a:rPr lang="en-US" dirty="0" err="1"/>
              <a:t>დაწყების</a:t>
            </a:r>
            <a:r>
              <a:rPr lang="en-US" dirty="0"/>
              <a:t> </a:t>
            </a:r>
            <a:r>
              <a:rPr lang="en-US" dirty="0" err="1"/>
              <a:t>წინ</a:t>
            </a:r>
            <a:r>
              <a:rPr lang="en-US" dirty="0"/>
              <a:t> </a:t>
            </a:r>
            <a:r>
              <a:rPr lang="en-US" dirty="0" err="1"/>
              <a:t>და</a:t>
            </a:r>
            <a:r>
              <a:rPr lang="en-US" dirty="0"/>
              <a:t> </a:t>
            </a:r>
            <a:r>
              <a:rPr lang="en-US" dirty="0" err="1"/>
              <a:t>შემდგომ</a:t>
            </a:r>
            <a:r>
              <a:rPr lang="ka-GE" dirty="0"/>
              <a:t>;</a:t>
            </a:r>
            <a:endParaRPr lang="en-US" dirty="0"/>
          </a:p>
          <a:p>
            <a:pPr lvl="0"/>
            <a:r>
              <a:rPr lang="ka-GE" dirty="0"/>
              <a:t>შეზლონგი გამოყენებამდე/ ყოველი გამოყენების შემდგომ, დამუშავდეს სადეზინფექციო ხსნარით;</a:t>
            </a:r>
            <a:endParaRPr lang="en-US" dirty="0"/>
          </a:p>
          <a:p>
            <a:pPr lvl="0"/>
            <a:r>
              <a:rPr lang="ka-GE" dirty="0"/>
              <a:t>მოხმარებლისათვის განკუთვნილი უნდა იყოს ინდივიდუალური პირსახოცი - ერთჯერადი შეფუთვით. სარგებლობის შემდეგ პირსახოცი რჩება ადგილზე. მომსახურე პერსონალი, აღჭურვილი ხელთათმანებით, ნიღბით, სპეცფეხსაცვლითა და ხალათით, პირსახოცებს აგროვებს ერთჯერად პარკში და განათავსებს ნიშანდებულ კონტეინერში. რეცხვა-დეზინფექცია განხორციელდეს ამ წესით განსაზღვრული რეკომენდაციების შესაბამისად;</a:t>
            </a:r>
            <a:endParaRPr lang="en-US" dirty="0"/>
          </a:p>
          <a:p>
            <a:pPr lvl="0"/>
            <a:r>
              <a:rPr lang="ka-GE" dirty="0"/>
              <a:t>შეზლონგებს  შორის დაიცავით უსაფრთხო დისტანცია (არა ნაკლებ 2 მეტრისა) გამონაკლისის გავრცელება  შესაძლებელია 12 წლამდე მოზარდზე;</a:t>
            </a:r>
            <a:endParaRPr lang="en-US" dirty="0"/>
          </a:p>
          <a:p>
            <a:pPr lvl="0"/>
            <a:r>
              <a:rPr lang="ka-GE" dirty="0"/>
              <a:t>აკრძალეთ შეზლოგნებისთვის განკუთვნილი რბილი, შეწოვადი გადასაფარებლების გამოყენება;</a:t>
            </a:r>
            <a:endParaRPr lang="en-US" dirty="0"/>
          </a:p>
          <a:p>
            <a:pPr lvl="0"/>
            <a:r>
              <a:rPr lang="ka-GE" dirty="0"/>
              <a:t>უზრუნველყავით გასახდელების და საშხაპეების ხშირი დეზინფექცია;</a:t>
            </a:r>
            <a:endParaRPr lang="en-US" dirty="0"/>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1930840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ight Arrow 3"/>
          <p:cNvSpPr/>
          <p:nvPr/>
        </p:nvSpPr>
        <p:spPr>
          <a:xfrm>
            <a:off x="696686" y="0"/>
            <a:ext cx="11373394" cy="1094087"/>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400" b="1" dirty="0">
                <a:solidFill>
                  <a:schemeClr val="accent4">
                    <a:lumMod val="60000"/>
                    <a:lumOff val="40000"/>
                  </a:schemeClr>
                </a:solidFill>
              </a:rPr>
              <a:t>ადმინისტრაციის მიერ </a:t>
            </a:r>
            <a:r>
              <a:rPr lang="ka-GE" sz="2400" b="1" dirty="0" smtClean="0">
                <a:solidFill>
                  <a:schemeClr val="accent4">
                    <a:lumMod val="60000"/>
                    <a:lumOff val="40000"/>
                  </a:schemeClr>
                </a:solidFill>
              </a:rPr>
              <a:t>განსახორციელებელი </a:t>
            </a:r>
            <a:r>
              <a:rPr lang="ka-GE" sz="2400" b="1" dirty="0">
                <a:solidFill>
                  <a:schemeClr val="accent4">
                    <a:lumMod val="60000"/>
                    <a:lumOff val="40000"/>
                  </a:schemeClr>
                </a:solidFill>
              </a:rPr>
              <a:t>ღონისძიებები:</a:t>
            </a:r>
            <a:endParaRPr lang="en-US" sz="2400" dirty="0">
              <a:solidFill>
                <a:schemeClr val="accent4">
                  <a:lumMod val="60000"/>
                  <a:lumOff val="40000"/>
                </a:schemeClr>
              </a:solidFill>
            </a:endParaRPr>
          </a:p>
        </p:txBody>
      </p:sp>
      <p:sp>
        <p:nvSpPr>
          <p:cNvPr id="6" name="Content Placeholder 2"/>
          <p:cNvSpPr>
            <a:spLocks noGrp="1"/>
          </p:cNvSpPr>
          <p:nvPr>
            <p:ph idx="1"/>
          </p:nvPr>
        </p:nvSpPr>
        <p:spPr>
          <a:xfrm>
            <a:off x="885371" y="1265001"/>
            <a:ext cx="10996023" cy="5567970"/>
          </a:xfrm>
          <a:solidFill>
            <a:schemeClr val="bg2">
              <a:lumMod val="90000"/>
              <a:alpha val="23000"/>
            </a:schemeClr>
          </a:solidFill>
        </p:spPr>
        <p:txBody>
          <a:bodyPr tIns="252000" bIns="252000">
            <a:normAutofit fontScale="70000" lnSpcReduction="20000"/>
          </a:bodyPr>
          <a:lstStyle/>
          <a:p>
            <a:pPr>
              <a:lnSpc>
                <a:spcPct val="120000"/>
              </a:lnSpc>
              <a:buFont typeface="Wingdings" panose="05000000000000000000" pitchFamily="2" charset="2"/>
              <a:buChar char="ü"/>
            </a:pPr>
            <a:r>
              <a:rPr lang="ka-GE" sz="1400" dirty="0" smtClean="0">
                <a:solidFill>
                  <a:srgbClr val="05014B"/>
                </a:solidFill>
              </a:rPr>
              <a:t>ერთიან შესასვლელთან</a:t>
            </a:r>
            <a:r>
              <a:rPr lang="en-US" sz="1400" dirty="0" smtClean="0">
                <a:solidFill>
                  <a:srgbClr val="05014B"/>
                </a:solidFill>
              </a:rPr>
              <a:t> </a:t>
            </a:r>
            <a:r>
              <a:rPr lang="ka-GE" sz="1400" dirty="0">
                <a:solidFill>
                  <a:srgbClr val="05014B"/>
                </a:solidFill>
              </a:rPr>
              <a:t>თერმოსკრინინგი ვიდეოსკრინინგის ან ტემპერატურული დისტანციური მზომი ხელსაწყოს გამოყენებით, (</a:t>
            </a:r>
            <a:r>
              <a:rPr lang="ka-GE" sz="1400" dirty="0" smtClean="0">
                <a:solidFill>
                  <a:srgbClr val="05014B"/>
                </a:solidFill>
              </a:rPr>
              <a:t>პერსონალის/ვიზიტორების);</a:t>
            </a:r>
            <a:endParaRPr lang="ka-GE" sz="1400" dirty="0" smtClean="0">
              <a:solidFill>
                <a:srgbClr val="05014B"/>
              </a:solidFill>
            </a:endParaRPr>
          </a:p>
          <a:p>
            <a:pPr marL="0" indent="0">
              <a:lnSpc>
                <a:spcPct val="120000"/>
              </a:lnSpc>
              <a:buNone/>
            </a:pPr>
            <a:r>
              <a:rPr lang="ka-GE" sz="1400" i="1" dirty="0">
                <a:solidFill>
                  <a:srgbClr val="FF0000"/>
                </a:solidFill>
              </a:rPr>
              <a:t>ცხელების დაფიქსირების შემთვევაში მოახდინეთ აღრიცხვა და დაუყოვნებლივ მიმართეთ 112-ის ცხელ ხაზს;</a:t>
            </a:r>
          </a:p>
          <a:p>
            <a:pPr>
              <a:lnSpc>
                <a:spcPct val="120000"/>
              </a:lnSpc>
              <a:buFont typeface="Wingdings" panose="05000000000000000000" pitchFamily="2" charset="2"/>
              <a:buChar char="ü"/>
            </a:pPr>
            <a:r>
              <a:rPr lang="ka-GE" sz="1400" dirty="0" smtClean="0">
                <a:solidFill>
                  <a:srgbClr val="05014B"/>
                </a:solidFill>
              </a:rPr>
              <a:t>თვალსაჩინო </a:t>
            </a:r>
            <a:r>
              <a:rPr lang="ka-GE" sz="1400" dirty="0">
                <a:solidFill>
                  <a:srgbClr val="05014B"/>
                </a:solidFill>
              </a:rPr>
              <a:t>ადგილას </a:t>
            </a:r>
            <a:r>
              <a:rPr lang="en-US" sz="1400" dirty="0" smtClean="0">
                <a:solidFill>
                  <a:srgbClr val="05014B"/>
                </a:solidFill>
              </a:rPr>
              <a:t>COVID-19-</a:t>
            </a:r>
            <a:r>
              <a:rPr lang="ka-GE" sz="1400" dirty="0">
                <a:solidFill>
                  <a:srgbClr val="05014B"/>
                </a:solidFill>
              </a:rPr>
              <a:t>ის პრევენციული ღონისძიებების </a:t>
            </a:r>
            <a:r>
              <a:rPr lang="ka-GE" sz="1400" dirty="0" smtClean="0">
                <a:solidFill>
                  <a:srgbClr val="05014B"/>
                </a:solidFill>
              </a:rPr>
              <a:t>შესახებ განცხადებების განთავსება; </a:t>
            </a:r>
            <a:r>
              <a:rPr lang="ka-GE" sz="1400" dirty="0">
                <a:solidFill>
                  <a:srgbClr val="05014B"/>
                </a:solidFill>
              </a:rPr>
              <a:t>(ვიდეო/აუდიო ტექნიკის </a:t>
            </a:r>
            <a:r>
              <a:rPr lang="ka-GE" sz="1400" dirty="0" smtClean="0">
                <a:solidFill>
                  <a:srgbClr val="05014B"/>
                </a:solidFill>
              </a:rPr>
              <a:t>გამოყენებაც არის შესაძლებელი);</a:t>
            </a:r>
          </a:p>
          <a:p>
            <a:pPr>
              <a:lnSpc>
                <a:spcPct val="120000"/>
              </a:lnSpc>
              <a:buFont typeface="Wingdings" panose="05000000000000000000" pitchFamily="2" charset="2"/>
              <a:buChar char="ü"/>
            </a:pPr>
            <a:r>
              <a:rPr lang="ka-GE" sz="1400" dirty="0" smtClean="0">
                <a:solidFill>
                  <a:srgbClr val="05014B"/>
                </a:solidFill>
              </a:rPr>
              <a:t>ზედაპირების </a:t>
            </a:r>
            <a:r>
              <a:rPr lang="ka-GE" sz="1400" dirty="0">
                <a:solidFill>
                  <a:srgbClr val="05014B"/>
                </a:solidFill>
              </a:rPr>
              <a:t>დასუფთავება/დეზინფექცია სათანადო </a:t>
            </a:r>
            <a:r>
              <a:rPr lang="ka-GE" sz="1400" dirty="0" smtClean="0">
                <a:solidFill>
                  <a:srgbClr val="05014B"/>
                </a:solidFill>
              </a:rPr>
              <a:t>წესით: არანაკლებ </a:t>
            </a:r>
            <a:r>
              <a:rPr lang="ka-GE" sz="1400" dirty="0">
                <a:solidFill>
                  <a:srgbClr val="05014B"/>
                </a:solidFill>
              </a:rPr>
              <a:t>დღეში </a:t>
            </a:r>
            <a:r>
              <a:rPr lang="ka-GE" sz="1400" dirty="0" smtClean="0">
                <a:solidFill>
                  <a:srgbClr val="05014B"/>
                </a:solidFill>
              </a:rPr>
              <a:t>3-ჯერ,</a:t>
            </a:r>
          </a:p>
          <a:p>
            <a:pPr>
              <a:lnSpc>
                <a:spcPct val="120000"/>
              </a:lnSpc>
              <a:buFont typeface="Wingdings" panose="05000000000000000000" pitchFamily="2" charset="2"/>
              <a:buChar char="ü"/>
            </a:pPr>
            <a:r>
              <a:rPr lang="ka-GE" sz="1400" dirty="0" smtClean="0">
                <a:solidFill>
                  <a:srgbClr val="05014B"/>
                </a:solidFill>
              </a:rPr>
              <a:t>ყოველ </a:t>
            </a:r>
            <a:r>
              <a:rPr lang="ka-GE" sz="1400" dirty="0">
                <a:solidFill>
                  <a:srgbClr val="05014B"/>
                </a:solidFill>
              </a:rPr>
              <a:t>2-საათში ერთხელ </a:t>
            </a:r>
            <a:r>
              <a:rPr lang="ka-GE" sz="1400" dirty="0" smtClean="0">
                <a:solidFill>
                  <a:srgbClr val="05014B"/>
                </a:solidFill>
              </a:rPr>
              <a:t>ხშირად შეხებადი ზედაპირები დეზინფექცია (</a:t>
            </a:r>
            <a:r>
              <a:rPr lang="ka-GE" sz="1400" dirty="0">
                <a:solidFill>
                  <a:srgbClr val="05014B"/>
                </a:solidFill>
              </a:rPr>
              <a:t>მათ შორის კარის და ფანჯრის სახელურები, კიბის მოაჯირები, ლიფტის ღილაკები და სხვა ხშირად შეხებადი ზედაპირები</a:t>
            </a:r>
            <a:r>
              <a:rPr lang="ka-GE" sz="1400" dirty="0" smtClean="0">
                <a:solidFill>
                  <a:srgbClr val="05014B"/>
                </a:solidFill>
              </a:rPr>
              <a:t>);</a:t>
            </a:r>
          </a:p>
          <a:p>
            <a:pPr>
              <a:lnSpc>
                <a:spcPct val="120000"/>
              </a:lnSpc>
              <a:buFont typeface="Wingdings" panose="05000000000000000000" pitchFamily="2" charset="2"/>
              <a:buChar char="ü"/>
            </a:pPr>
            <a:r>
              <a:rPr lang="ka-GE" sz="1400" dirty="0" smtClean="0">
                <a:solidFill>
                  <a:srgbClr val="05014B"/>
                </a:solidFill>
              </a:rPr>
              <a:t>სასტუმროს </a:t>
            </a:r>
            <a:r>
              <a:rPr lang="ka-GE" sz="1400" dirty="0">
                <a:solidFill>
                  <a:srgbClr val="05014B"/>
                </a:solidFill>
              </a:rPr>
              <a:t>საერთო მოხმარების სივრცეებში </a:t>
            </a:r>
            <a:r>
              <a:rPr lang="ka-GE" sz="1400" dirty="0" smtClean="0">
                <a:solidFill>
                  <a:srgbClr val="05014B"/>
                </a:solidFill>
              </a:rPr>
              <a:t>დისტანციის დაცვა </a:t>
            </a:r>
            <a:r>
              <a:rPr lang="ka-GE" sz="1400" dirty="0">
                <a:solidFill>
                  <a:srgbClr val="05014B"/>
                </a:solidFill>
              </a:rPr>
              <a:t>(არანაკლებ 2 მ</a:t>
            </a:r>
            <a:r>
              <a:rPr lang="ka-GE" sz="1400" dirty="0" smtClean="0">
                <a:solidFill>
                  <a:srgbClr val="05014B"/>
                </a:solidFill>
              </a:rPr>
              <a:t>);</a:t>
            </a:r>
          </a:p>
          <a:p>
            <a:pPr>
              <a:lnSpc>
                <a:spcPct val="120000"/>
              </a:lnSpc>
              <a:buFont typeface="Wingdings" panose="05000000000000000000" pitchFamily="2" charset="2"/>
              <a:buChar char="ü"/>
            </a:pPr>
            <a:r>
              <a:rPr lang="ka-GE" sz="1400" dirty="0" smtClean="0">
                <a:solidFill>
                  <a:srgbClr val="05014B"/>
                </a:solidFill>
              </a:rPr>
              <a:t>სასტუმროს ტერიტორიაზე </a:t>
            </a:r>
            <a:r>
              <a:rPr lang="ka-GE" sz="1400" dirty="0">
                <a:solidFill>
                  <a:srgbClr val="05014B"/>
                </a:solidFill>
              </a:rPr>
              <a:t>მყოფი ნებისმიერი პირის მიერ გამოყენებული ერთჯერადი ხელსახოცებისა თუ სხვა ჰიგიენური ნარჩენებისთვის დახურული კონტეინერების განთავსება, რომელშიც ჩაფენილი იქნება ერთჯერადი პლასტიკური პაკეტი</a:t>
            </a:r>
            <a:r>
              <a:rPr lang="ka-GE" sz="1400" dirty="0" smtClean="0">
                <a:solidFill>
                  <a:srgbClr val="05014B"/>
                </a:solidFill>
              </a:rPr>
              <a:t>;</a:t>
            </a:r>
          </a:p>
          <a:p>
            <a:pPr>
              <a:lnSpc>
                <a:spcPct val="120000"/>
              </a:lnSpc>
              <a:buFont typeface="Wingdings" panose="05000000000000000000" pitchFamily="2" charset="2"/>
              <a:buChar char="ü"/>
            </a:pPr>
            <a:r>
              <a:rPr lang="ka-GE" sz="1400" dirty="0">
                <a:solidFill>
                  <a:srgbClr val="05014B"/>
                </a:solidFill>
              </a:rPr>
              <a:t>დღეში რამდენჯერმე სასტუმროს სივრცეში არსებული </a:t>
            </a:r>
            <a:r>
              <a:rPr lang="ka-GE" sz="1400" b="1" dirty="0">
                <a:solidFill>
                  <a:srgbClr val="05014B"/>
                </a:solidFill>
              </a:rPr>
              <a:t>დახურული სივრცეების/ სათავსების</a:t>
            </a:r>
            <a:r>
              <a:rPr lang="ka-GE" sz="1400" dirty="0">
                <a:solidFill>
                  <a:srgbClr val="05014B"/>
                </a:solidFill>
              </a:rPr>
              <a:t> ბუნებრივი ვენტილაცია და ადამიანთა კონცენტრაციის ადგილების სველი წესით დასუფთავება/დეზინფიცირება</a:t>
            </a:r>
            <a:r>
              <a:rPr lang="ka-GE" sz="1400" dirty="0" smtClean="0">
                <a:solidFill>
                  <a:srgbClr val="05014B"/>
                </a:solidFill>
              </a:rPr>
              <a:t>;</a:t>
            </a:r>
          </a:p>
          <a:p>
            <a:pPr>
              <a:lnSpc>
                <a:spcPct val="120000"/>
              </a:lnSpc>
              <a:buFont typeface="Wingdings" panose="05000000000000000000" pitchFamily="2" charset="2"/>
              <a:buChar char="ü"/>
            </a:pPr>
            <a:r>
              <a:rPr lang="ka-GE" sz="1400" dirty="0" smtClean="0">
                <a:solidFill>
                  <a:srgbClr val="05014B"/>
                </a:solidFill>
              </a:rPr>
              <a:t>საერთო </a:t>
            </a:r>
            <a:r>
              <a:rPr lang="ka-GE" sz="1400" dirty="0">
                <a:solidFill>
                  <a:srgbClr val="05014B"/>
                </a:solidFill>
              </a:rPr>
              <a:t>გამოყენების სველი წერტილებით სარგებლობისას, ყოველი გამოყენების შემდგომ მოხდეს მისი დეზინფექცია ამ წესით განსაზღვრული რეკომენდაციების შესაბამისად;</a:t>
            </a:r>
          </a:p>
          <a:p>
            <a:pPr>
              <a:lnSpc>
                <a:spcPct val="120000"/>
              </a:lnSpc>
              <a:buFont typeface="Wingdings" panose="05000000000000000000" pitchFamily="2" charset="2"/>
              <a:buChar char="ü"/>
            </a:pPr>
            <a:r>
              <a:rPr lang="ka-GE" sz="1400" dirty="0" smtClean="0">
                <a:solidFill>
                  <a:srgbClr val="05014B"/>
                </a:solidFill>
              </a:rPr>
              <a:t>დეზობარიერი </a:t>
            </a:r>
            <a:r>
              <a:rPr lang="ka-GE" sz="1400" dirty="0">
                <a:solidFill>
                  <a:srgbClr val="05014B"/>
                </a:solidFill>
              </a:rPr>
              <a:t>- შესასვლელში, შესაბამისი სავალდებულო ნიშნის </a:t>
            </a:r>
            <a:r>
              <a:rPr lang="ka-GE" sz="1400" dirty="0" smtClean="0">
                <a:solidFill>
                  <a:srgbClr val="05014B"/>
                </a:solidFill>
              </a:rPr>
              <a:t>მითითებით;</a:t>
            </a:r>
            <a:r>
              <a:rPr lang="ka-GE" sz="1400" dirty="0">
                <a:solidFill>
                  <a:srgbClr val="05014B"/>
                </a:solidFill>
              </a:rPr>
              <a:t> </a:t>
            </a:r>
            <a:endParaRPr lang="ka-GE" sz="1400" dirty="0" smtClean="0">
              <a:solidFill>
                <a:srgbClr val="05014B"/>
              </a:solidFill>
            </a:endParaRPr>
          </a:p>
          <a:p>
            <a:pPr>
              <a:lnSpc>
                <a:spcPct val="120000"/>
              </a:lnSpc>
              <a:buFont typeface="Wingdings" panose="05000000000000000000" pitchFamily="2" charset="2"/>
              <a:buChar char="ü"/>
            </a:pPr>
            <a:r>
              <a:rPr lang="ka-GE" sz="1400" dirty="0" smtClean="0">
                <a:solidFill>
                  <a:srgbClr val="05014B"/>
                </a:solidFill>
              </a:rPr>
              <a:t>დამცავი </a:t>
            </a:r>
            <a:r>
              <a:rPr lang="ka-GE" sz="1400" dirty="0">
                <a:solidFill>
                  <a:srgbClr val="05014B"/>
                </a:solidFill>
              </a:rPr>
              <a:t>გამჭვირვალე ბარიერები - თანამშრომლების მესამე პირებთან ურთიერთობის შემთხვევაში (მიმღებში</a:t>
            </a:r>
            <a:r>
              <a:rPr lang="ka-GE" sz="1400" dirty="0" smtClean="0">
                <a:solidFill>
                  <a:srgbClr val="05014B"/>
                </a:solidFill>
              </a:rPr>
              <a:t>);</a:t>
            </a:r>
          </a:p>
          <a:p>
            <a:pPr>
              <a:lnSpc>
                <a:spcPct val="120000"/>
              </a:lnSpc>
              <a:buFont typeface="Wingdings" panose="05000000000000000000" pitchFamily="2" charset="2"/>
              <a:buChar char="ü"/>
            </a:pPr>
            <a:r>
              <a:rPr lang="ka-GE" sz="1400" dirty="0" smtClean="0">
                <a:solidFill>
                  <a:srgbClr val="05014B"/>
                </a:solidFill>
              </a:rPr>
              <a:t>დასაქმებულთათვის თვალსაჩინო და ხელმისაწვდომ ადგილას ხელის </a:t>
            </a:r>
            <a:r>
              <a:rPr lang="ka-GE" sz="1400" dirty="0">
                <a:solidFill>
                  <a:srgbClr val="05014B"/>
                </a:solidFill>
              </a:rPr>
              <a:t>ჰიგიენური საშუალებებისა (70% ალკოჰოლის შემცველი ხელის დასამუშავებელი  </a:t>
            </a:r>
            <a:r>
              <a:rPr lang="ka-GE" sz="1400" dirty="0" smtClean="0">
                <a:solidFill>
                  <a:srgbClr val="05014B"/>
                </a:solidFill>
              </a:rPr>
              <a:t>ხსნარები ან  </a:t>
            </a:r>
            <a:r>
              <a:rPr lang="ka-GE" sz="1400" dirty="0">
                <a:solidFill>
                  <a:srgbClr val="05014B"/>
                </a:solidFill>
              </a:rPr>
              <a:t>ანალოგიური ეფექტის მქონე სხვა </a:t>
            </a:r>
            <a:r>
              <a:rPr lang="ka-GE" sz="1400" dirty="0" smtClean="0">
                <a:solidFill>
                  <a:srgbClr val="05014B"/>
                </a:solidFill>
              </a:rPr>
              <a:t>სადეზინფექციო საშუალება) </a:t>
            </a:r>
            <a:r>
              <a:rPr lang="ka-GE" sz="1400" dirty="0">
                <a:solidFill>
                  <a:srgbClr val="05014B"/>
                </a:solidFill>
              </a:rPr>
              <a:t>და მათი სწორად მოხმარების </a:t>
            </a:r>
            <a:r>
              <a:rPr lang="ka-GE" sz="1400" dirty="0" smtClean="0">
                <a:solidFill>
                  <a:srgbClr val="05014B"/>
                </a:solidFill>
              </a:rPr>
              <a:t>წესების </a:t>
            </a:r>
            <a:r>
              <a:rPr lang="ka-GE" sz="1400" dirty="0">
                <a:solidFill>
                  <a:srgbClr val="05014B"/>
                </a:solidFill>
              </a:rPr>
              <a:t>განთავსება</a:t>
            </a:r>
            <a:r>
              <a:rPr lang="ka-GE" sz="1400" dirty="0" smtClean="0">
                <a:solidFill>
                  <a:srgbClr val="05014B"/>
                </a:solidFill>
              </a:rPr>
              <a:t>;</a:t>
            </a:r>
          </a:p>
          <a:p>
            <a:pPr>
              <a:lnSpc>
                <a:spcPct val="120000"/>
              </a:lnSpc>
              <a:buFont typeface="Wingdings" panose="05000000000000000000" pitchFamily="2" charset="2"/>
              <a:buChar char="ü"/>
            </a:pPr>
            <a:r>
              <a:rPr lang="ka-GE" sz="1400" dirty="0" smtClean="0">
                <a:solidFill>
                  <a:srgbClr val="05014B"/>
                </a:solidFill>
              </a:rPr>
              <a:t>დახურული </a:t>
            </a:r>
            <a:r>
              <a:rPr lang="ka-GE" sz="1400" dirty="0">
                <a:solidFill>
                  <a:srgbClr val="05014B"/>
                </a:solidFill>
              </a:rPr>
              <a:t>სივრცეები </a:t>
            </a:r>
            <a:r>
              <a:rPr lang="ka-GE" sz="1400" dirty="0" smtClean="0">
                <a:solidFill>
                  <a:srgbClr val="05014B"/>
                </a:solidFill>
              </a:rPr>
              <a:t>ბუნებრივი ვენტილაცია, შეუძლებლობის შემთხვევაში </a:t>
            </a:r>
            <a:r>
              <a:rPr lang="ka-GE" sz="1400" dirty="0">
                <a:solidFill>
                  <a:srgbClr val="05014B"/>
                </a:solidFill>
              </a:rPr>
              <a:t>ხელოვნული ვენტილაციის მომატებული უწყვეტი რეჟიმი, გარე სივრციდან ჰაერის შემოტანით, ცირკულაციითა და გარეთ გატანით; დააწესეთ საინჟინრო კონტროლი მის გამართულ მუშაობაზე</a:t>
            </a:r>
            <a:r>
              <a:rPr lang="ka-GE" sz="1400" dirty="0" smtClean="0">
                <a:solidFill>
                  <a:srgbClr val="05014B"/>
                </a:solidFill>
              </a:rPr>
              <a:t>;</a:t>
            </a:r>
          </a:p>
          <a:p>
            <a:pPr>
              <a:lnSpc>
                <a:spcPct val="120000"/>
              </a:lnSpc>
              <a:buFont typeface="Wingdings" panose="05000000000000000000" pitchFamily="2" charset="2"/>
              <a:buChar char="ü"/>
            </a:pPr>
            <a:r>
              <a:rPr lang="ka-GE" sz="1400" dirty="0" smtClean="0">
                <a:solidFill>
                  <a:srgbClr val="05014B"/>
                </a:solidFill>
              </a:rPr>
              <a:t>დაუშვებელია </a:t>
            </a:r>
            <a:r>
              <a:rPr lang="ka-GE" sz="1400" dirty="0">
                <a:solidFill>
                  <a:srgbClr val="05014B"/>
                </a:solidFill>
              </a:rPr>
              <a:t>ორ სართულიანი საწოლების გამოყენება</a:t>
            </a:r>
            <a:r>
              <a:rPr lang="ka-GE" sz="1400" dirty="0" smtClean="0">
                <a:solidFill>
                  <a:srgbClr val="05014B"/>
                </a:solidFill>
              </a:rPr>
              <a:t>;</a:t>
            </a:r>
            <a:endParaRPr lang="ka-GE" sz="1400" dirty="0">
              <a:solidFill>
                <a:srgbClr val="05014B"/>
              </a:solidFill>
            </a:endParaRPr>
          </a:p>
        </p:txBody>
      </p:sp>
    </p:spTree>
    <p:extLst>
      <p:ext uri="{BB962C8B-B14F-4D97-AF65-F5344CB8AC3E}">
        <p14:creationId xmlns:p14="http://schemas.microsoft.com/office/powerpoint/2010/main" val="36941116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870532" y="-13547"/>
            <a:ext cx="10585753" cy="1490133"/>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აუზის აბაზანებში წყლის ხარისხის მაჩვენებლები და ნორმატივები</a:t>
            </a:r>
            <a:endParaRPr lang="en-US" sz="2000" dirty="0">
              <a:solidFill>
                <a:schemeClr val="accent4">
                  <a:lumMod val="60000"/>
                  <a:lumOff val="40000"/>
                </a:schemeClr>
              </a:solidFill>
            </a:endParaRPr>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graphicFrame>
        <p:nvGraphicFramePr>
          <p:cNvPr id="2" name="Table 1"/>
          <p:cNvGraphicFramePr>
            <a:graphicFrameLocks noGrp="1"/>
          </p:cNvGraphicFramePr>
          <p:nvPr>
            <p:extLst>
              <p:ext uri="{D42A27DB-BD31-4B8C-83A1-F6EECF244321}">
                <p14:modId xmlns:p14="http://schemas.microsoft.com/office/powerpoint/2010/main" val="4139401324"/>
              </p:ext>
            </p:extLst>
          </p:nvPr>
        </p:nvGraphicFramePr>
        <p:xfrm>
          <a:off x="1230925" y="1490133"/>
          <a:ext cx="9864968" cy="5343509"/>
        </p:xfrm>
        <a:graphic>
          <a:graphicData uri="http://schemas.openxmlformats.org/drawingml/2006/table">
            <a:tbl>
              <a:tblPr>
                <a:tableStyleId>{5C22544A-7EE6-4342-B048-85BDC9FD1C3A}</a:tableStyleId>
              </a:tblPr>
              <a:tblGrid>
                <a:gridCol w="5108644">
                  <a:extLst>
                    <a:ext uri="{9D8B030D-6E8A-4147-A177-3AD203B41FA5}">
                      <a16:colId xmlns:a16="http://schemas.microsoft.com/office/drawing/2014/main" val="3136256925"/>
                    </a:ext>
                  </a:extLst>
                </a:gridCol>
                <a:gridCol w="4756324">
                  <a:extLst>
                    <a:ext uri="{9D8B030D-6E8A-4147-A177-3AD203B41FA5}">
                      <a16:colId xmlns:a16="http://schemas.microsoft.com/office/drawing/2014/main" val="3462144699"/>
                    </a:ext>
                  </a:extLst>
                </a:gridCol>
              </a:tblGrid>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მა</a:t>
                      </a:r>
                      <a:r>
                        <a:rPr lang="ka-GE" sz="1400">
                          <a:effectLst/>
                        </a:rPr>
                        <a:t>ჩ</a:t>
                      </a:r>
                      <a:r>
                        <a:rPr lang="en-US" sz="1400">
                          <a:effectLst/>
                        </a:rPr>
                        <a:t>ვენებლები</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ნორმატივები</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3281278076"/>
                  </a:ext>
                </a:extLst>
              </a:tr>
              <a:tr h="203461">
                <a:tc gridSpan="2">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dirty="0" err="1">
                          <a:effectLst/>
                        </a:rPr>
                        <a:t>ფიზიკურ-ქიმიური</a:t>
                      </a:r>
                      <a:r>
                        <a:rPr lang="en-US" sz="1400" dirty="0">
                          <a:effectLst/>
                        </a:rPr>
                        <a:t> </a:t>
                      </a:r>
                      <a:r>
                        <a:rPr lang="en-US" sz="1400" dirty="0" err="1">
                          <a:effectLst/>
                        </a:rPr>
                        <a:t>მაჩვენებლები</a:t>
                      </a:r>
                      <a:endParaRPr lang="en-US" sz="1400" dirty="0">
                        <a:effectLst/>
                        <a:latin typeface="Arial" panose="020B0604020202020204" pitchFamily="34" charset="0"/>
                        <a:ea typeface="Times New Roman" panose="02020603050405020304" pitchFamily="18" charset="0"/>
                      </a:endParaRPr>
                    </a:p>
                  </a:txBody>
                  <a:tcPr marL="70434" marR="70434" marT="0" marB="0"/>
                </a:tc>
                <a:tc hMerge="1">
                  <a:txBody>
                    <a:bodyPr/>
                    <a:lstStyle/>
                    <a:p>
                      <a:endParaRPr lang="en-US"/>
                    </a:p>
                  </a:txBody>
                  <a:tcPr/>
                </a:tc>
                <a:extLst>
                  <a:ext uri="{0D108BD9-81ED-4DB2-BD59-A6C34878D82A}">
                    <a16:rowId xmlns:a16="http://schemas.microsoft.com/office/drawing/2014/main" val="1210720484"/>
                  </a:ext>
                </a:extLst>
              </a:tr>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dirty="0" err="1">
                          <a:effectLst/>
                        </a:rPr>
                        <a:t>სიმღვრივე</a:t>
                      </a:r>
                      <a:r>
                        <a:rPr lang="en-US" sz="1400" dirty="0">
                          <a:effectLst/>
                        </a:rPr>
                        <a:t> </a:t>
                      </a:r>
                      <a:r>
                        <a:rPr lang="en-US" sz="1400" dirty="0" err="1">
                          <a:effectLst/>
                        </a:rPr>
                        <a:t>მგ</a:t>
                      </a:r>
                      <a:r>
                        <a:rPr lang="en-US" sz="1400" dirty="0">
                          <a:effectLst/>
                        </a:rPr>
                        <a:t>/</a:t>
                      </a:r>
                      <a:r>
                        <a:rPr lang="en-US" sz="1400" dirty="0" err="1">
                          <a:effectLst/>
                        </a:rPr>
                        <a:t>დმ</a:t>
                      </a:r>
                      <a:r>
                        <a:rPr lang="en-US" sz="1400" dirty="0">
                          <a:effectLst/>
                        </a:rPr>
                        <a:t>, </a:t>
                      </a:r>
                      <a:r>
                        <a:rPr lang="en-US" sz="1400" dirty="0" err="1">
                          <a:effectLst/>
                        </a:rPr>
                        <a:t>არა</a:t>
                      </a:r>
                      <a:r>
                        <a:rPr lang="en-US" sz="1400" dirty="0">
                          <a:effectLst/>
                        </a:rPr>
                        <a:t> </a:t>
                      </a:r>
                      <a:r>
                        <a:rPr lang="en-US" sz="1400" dirty="0" err="1">
                          <a:effectLst/>
                        </a:rPr>
                        <a:t>უმეტეს</a:t>
                      </a:r>
                      <a:endParaRPr lang="en-US" sz="1400" dirty="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dirty="0">
                          <a:effectLst/>
                        </a:rPr>
                        <a:t>2</a:t>
                      </a:r>
                      <a:endParaRPr lang="en-US" sz="1400" dirty="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642428001"/>
                  </a:ext>
                </a:extLst>
              </a:tr>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ფერი გრადუსებში, არა უმეტეს</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dirty="0">
                          <a:effectLst/>
                        </a:rPr>
                        <a:t>20</a:t>
                      </a:r>
                      <a:endParaRPr lang="en-US" sz="1400" dirty="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2553753093"/>
                  </a:ext>
                </a:extLst>
              </a:tr>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სუნი ბალებში, არა უმეტეს</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3</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3561582560"/>
                  </a:ext>
                </a:extLst>
              </a:tr>
              <a:tr h="40692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ამონიუმის აზოტი, მგ/დმ3</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დაიშვება არა უმეტეს 2-ჯერ მომატება საწყის შემცველობასთან შედარებით</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1775581449"/>
                  </a:ext>
                </a:extLst>
              </a:tr>
              <a:tr h="40692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ქლორიდები, მგ/დმ3</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დაიშვება მომატება არა უმეტეს 200 მგ/დმ3</a:t>
                      </a:r>
                      <a:r>
                        <a:rPr lang="ka-GE" sz="1400">
                          <a:effectLst/>
                        </a:rPr>
                        <a:t>-ით </a:t>
                      </a:r>
                      <a:r>
                        <a:rPr lang="en-US" sz="1400">
                          <a:effectLst/>
                        </a:rPr>
                        <a:t>საწყის შემცველობასთან </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1324945740"/>
                  </a:ext>
                </a:extLst>
              </a:tr>
              <a:tr h="475827">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ნარჩენი ქლორი:</a:t>
                      </a:r>
                    </a:p>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თავისუფალი, მგ/დმ3</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 </a:t>
                      </a:r>
                    </a:p>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არა უმეტეს 0,5</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2610285060"/>
                  </a:ext>
                </a:extLst>
              </a:tr>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ნარჩენი ოზონი მგ/დმ3</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არა უმეტეს 0,1</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3423389897"/>
                  </a:ext>
                </a:extLst>
              </a:tr>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ნარჩენი ბრომი, მგ/დმ3</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არა უმეტეს 0,8-1,5</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3526045026"/>
                  </a:ext>
                </a:extLst>
              </a:tr>
              <a:tr h="203461">
                <a:tc gridSpan="2">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ძირითადი მიკრობიოლოგიური მაჩვენებლები</a:t>
                      </a:r>
                      <a:endParaRPr lang="en-US" sz="1400">
                        <a:effectLst/>
                        <a:latin typeface="Arial" panose="020B0604020202020204" pitchFamily="34" charset="0"/>
                        <a:ea typeface="Times New Roman" panose="02020603050405020304" pitchFamily="18" charset="0"/>
                      </a:endParaRPr>
                    </a:p>
                  </a:txBody>
                  <a:tcPr marL="70434" marR="70434" marT="0" marB="0"/>
                </a:tc>
                <a:tc hMerge="1">
                  <a:txBody>
                    <a:bodyPr/>
                    <a:lstStyle/>
                    <a:p>
                      <a:endParaRPr lang="en-US"/>
                    </a:p>
                  </a:txBody>
                  <a:tcPr/>
                </a:tc>
                <a:extLst>
                  <a:ext uri="{0D108BD9-81ED-4DB2-BD59-A6C34878D82A}">
                    <a16:rowId xmlns:a16="http://schemas.microsoft.com/office/drawing/2014/main" val="181307347"/>
                  </a:ext>
                </a:extLst>
              </a:tr>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კოლიფორმები 100 მლ-ში</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არ უნდა აღმოჩნდეს</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3605237980"/>
                  </a:ext>
                </a:extLst>
              </a:tr>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თერმოტოლერანტული კოლიფორმები 100 მლ-ში</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არ უნდა აღმოჩნდეს</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2951806869"/>
                  </a:ext>
                </a:extLst>
              </a:tr>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კოლიფაგი 100 მლ-ში, არა უმეტეს </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2</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92821594"/>
                  </a:ext>
                </a:extLst>
              </a:tr>
              <a:tr h="40692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ლეციტინაზოდადებითი სტაფილოკოკები 1000 მლ-ში</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არ უნდა აღმოჩნდეს</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2613066631"/>
                  </a:ext>
                </a:extLst>
              </a:tr>
              <a:tr h="203461">
                <a:tc gridSpan="2">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დამატებითი მიკრობიოლოგიური და პარაზიტოლოგიური მაჩვენებლები</a:t>
                      </a:r>
                      <a:endParaRPr lang="en-US" sz="1400">
                        <a:effectLst/>
                        <a:latin typeface="Arial" panose="020B0604020202020204" pitchFamily="34" charset="0"/>
                        <a:ea typeface="Times New Roman" panose="02020603050405020304" pitchFamily="18" charset="0"/>
                      </a:endParaRPr>
                    </a:p>
                  </a:txBody>
                  <a:tcPr marL="70434" marR="70434" marT="0" marB="0"/>
                </a:tc>
                <a:tc hMerge="1">
                  <a:txBody>
                    <a:bodyPr/>
                    <a:lstStyle/>
                    <a:p>
                      <a:endParaRPr lang="en-US"/>
                    </a:p>
                  </a:txBody>
                  <a:tcPr/>
                </a:tc>
                <a:extLst>
                  <a:ext uri="{0D108BD9-81ED-4DB2-BD59-A6C34878D82A}">
                    <a16:rowId xmlns:a16="http://schemas.microsoft.com/office/drawing/2014/main" val="150548254"/>
                  </a:ext>
                </a:extLst>
              </a:tr>
              <a:tr h="40692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ინფექციური დაავადებების აღმძვრელები 100 კლ-ში</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არ უნდა აღმოჩნდეს</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183227872"/>
                  </a:ext>
                </a:extLst>
              </a:tr>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ლურჯჩირქმბადი ჩხირები 1000 მლ-ში</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___“___</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3456102559"/>
                  </a:ext>
                </a:extLst>
              </a:tr>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ლამბლიების ცისტები 50 ლ-ში</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___“___</a:t>
                      </a:r>
                      <a:endParaRPr lang="en-US" sz="140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716894092"/>
                  </a:ext>
                </a:extLst>
              </a:tr>
              <a:tr h="203461">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a:effectLst/>
                        </a:rPr>
                        <a:t>ჰელმინთების კვერცხები და ჭუპრები 50 ლ-ში</a:t>
                      </a:r>
                      <a:endParaRPr lang="en-US" sz="1400">
                        <a:effectLst/>
                        <a:latin typeface="Arial" panose="020B0604020202020204" pitchFamily="34" charset="0"/>
                        <a:ea typeface="Times New Roman" panose="02020603050405020304" pitchFamily="18" charset="0"/>
                      </a:endParaRPr>
                    </a:p>
                  </a:txBody>
                  <a:tcPr marL="70434" marR="70434" marT="0" marB="0"/>
                </a:tc>
                <a:tc>
                  <a:txBody>
                    <a:bodyPr/>
                    <a:lstStyle/>
                    <a:p>
                      <a:pPr marL="90170" marR="269875" indent="-90170">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400" dirty="0">
                          <a:effectLst/>
                        </a:rPr>
                        <a:t>___“___</a:t>
                      </a:r>
                      <a:endParaRPr lang="en-US" sz="1400" dirty="0">
                        <a:effectLst/>
                        <a:latin typeface="Arial" panose="020B0604020202020204" pitchFamily="34" charset="0"/>
                        <a:ea typeface="Times New Roman" panose="02020603050405020304" pitchFamily="18" charset="0"/>
                      </a:endParaRPr>
                    </a:p>
                  </a:txBody>
                  <a:tcPr marL="70434" marR="70434" marT="0" marB="0"/>
                </a:tc>
                <a:extLst>
                  <a:ext uri="{0D108BD9-81ED-4DB2-BD59-A6C34878D82A}">
                    <a16:rowId xmlns:a16="http://schemas.microsoft.com/office/drawing/2014/main" val="2733338558"/>
                  </a:ext>
                </a:extLst>
              </a:tr>
            </a:tbl>
          </a:graphicData>
        </a:graphic>
      </p:graphicFrame>
    </p:spTree>
    <p:extLst>
      <p:ext uri="{BB962C8B-B14F-4D97-AF65-F5344CB8AC3E}">
        <p14:creationId xmlns:p14="http://schemas.microsoft.com/office/powerpoint/2010/main" val="4250797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ight Arrow 3"/>
          <p:cNvSpPr/>
          <p:nvPr/>
        </p:nvSpPr>
        <p:spPr>
          <a:xfrm>
            <a:off x="696686" y="0"/>
            <a:ext cx="11373394" cy="1094087"/>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400" b="1" dirty="0">
                <a:solidFill>
                  <a:schemeClr val="accent4">
                    <a:lumMod val="60000"/>
                    <a:lumOff val="40000"/>
                  </a:schemeClr>
                </a:solidFill>
              </a:rPr>
              <a:t>აპარტამენტები და </a:t>
            </a:r>
            <a:r>
              <a:rPr lang="ka-GE" sz="2400" b="1" dirty="0" smtClean="0">
                <a:solidFill>
                  <a:schemeClr val="accent4">
                    <a:lumMod val="60000"/>
                    <a:lumOff val="40000"/>
                  </a:schemeClr>
                </a:solidFill>
              </a:rPr>
              <a:t>ბინები</a:t>
            </a:r>
            <a:endParaRPr lang="en-US" sz="2400" dirty="0">
              <a:solidFill>
                <a:schemeClr val="accent4">
                  <a:lumMod val="60000"/>
                  <a:lumOff val="40000"/>
                </a:schemeClr>
              </a:solidFill>
            </a:endParaRPr>
          </a:p>
        </p:txBody>
      </p:sp>
      <p:sp>
        <p:nvSpPr>
          <p:cNvPr id="6" name="Content Placeholder 2"/>
          <p:cNvSpPr>
            <a:spLocks noGrp="1"/>
          </p:cNvSpPr>
          <p:nvPr>
            <p:ph idx="1"/>
          </p:nvPr>
        </p:nvSpPr>
        <p:spPr>
          <a:xfrm>
            <a:off x="885371" y="1265001"/>
            <a:ext cx="10996023" cy="5567970"/>
          </a:xfrm>
          <a:solidFill>
            <a:schemeClr val="bg2">
              <a:lumMod val="90000"/>
              <a:alpha val="23000"/>
            </a:schemeClr>
          </a:solidFill>
        </p:spPr>
        <p:txBody>
          <a:bodyPr tIns="252000" bIns="252000">
            <a:normAutofit/>
          </a:bodyPr>
          <a:lstStyle/>
          <a:p>
            <a:pPr lvl="0"/>
            <a:r>
              <a:rPr lang="ka-GE" dirty="0"/>
              <a:t>რეკომენდირებულია სტუმრის მიღების (</a:t>
            </a:r>
            <a:r>
              <a:rPr lang="en-US" dirty="0"/>
              <a:t>check in) </a:t>
            </a:r>
            <a:r>
              <a:rPr lang="ka-GE" dirty="0"/>
              <a:t>და გასვლის</a:t>
            </a:r>
            <a:r>
              <a:rPr lang="en-US" dirty="0"/>
              <a:t> (checkout)</a:t>
            </a:r>
            <a:r>
              <a:rPr lang="ka-GE" dirty="0"/>
              <a:t> დისტანციური სისტემის დანერგვა;</a:t>
            </a:r>
            <a:endParaRPr lang="en-US" dirty="0"/>
          </a:p>
          <a:p>
            <a:pPr lvl="0"/>
            <a:r>
              <a:rPr lang="ka-GE" dirty="0"/>
              <a:t>სტუმრის გასვლის (checkout) შემდეგ, ოთახების დალაგება განხორციელდეს  შემდეგი პრინციპით -დეზინფექცია, 4 საათიანი განიავება,  დალაგება-დასუფთავება;</a:t>
            </a:r>
            <a:endParaRPr lang="en-US" dirty="0"/>
          </a:p>
          <a:p>
            <a:pPr lvl="0"/>
            <a:r>
              <a:rPr lang="ka-GE" dirty="0"/>
              <a:t>განსაკუთრებული ყურადღება უნდა მიექცეს ხშირად შეხებადი ზედაპირების დასუფთავებას, (მაგალითად, საწოლის სახელურები,  ტუმბო საწოლის გვერდით) და ხშირად დაბინძურებადი სივრცეების სანიტარიული კვანძი (საშხაპე/სააბაზანო და ტუალეტი) ზედაპირების დასუფთავებასა და აუცილებელი წესით დეზინფექციას.</a:t>
            </a:r>
            <a:endParaRPr lang="en-US" dirty="0"/>
          </a:p>
        </p:txBody>
      </p:sp>
    </p:spTree>
    <p:extLst>
      <p:ext uri="{BB962C8B-B14F-4D97-AF65-F5344CB8AC3E}">
        <p14:creationId xmlns:p14="http://schemas.microsoft.com/office/powerpoint/2010/main" val="810863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Content Placeholder 2"/>
          <p:cNvSpPr txBox="1">
            <a:spLocks/>
          </p:cNvSpPr>
          <p:nvPr/>
        </p:nvSpPr>
        <p:spPr>
          <a:xfrm>
            <a:off x="870857" y="1163468"/>
            <a:ext cx="11059886" cy="5280875"/>
          </a:xfrm>
          <a:prstGeom prst="rect">
            <a:avLst/>
          </a:prstGeom>
          <a:solidFill>
            <a:schemeClr val="bg2">
              <a:lumMod val="90000"/>
              <a:alpha val="24000"/>
            </a:schemeClr>
          </a:solidFill>
        </p:spPr>
        <p:txBody>
          <a:bodyPr vert="horz" lIns="180000" tIns="45720" rIns="91440" bIns="0" rtlCol="0">
            <a:normAutofit fontScale="625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lgn="just">
              <a:buNone/>
            </a:pPr>
            <a:endParaRPr lang="ka-GE" dirty="0">
              <a:solidFill>
                <a:srgbClr val="05014B"/>
              </a:solidFill>
            </a:endParaRPr>
          </a:p>
          <a:p>
            <a:pPr marL="0" indent="0" algn="just">
              <a:buNone/>
            </a:pPr>
            <a:r>
              <a:rPr lang="en-US" dirty="0">
                <a:solidFill>
                  <a:srgbClr val="05014B"/>
                </a:solidFill>
              </a:rPr>
              <a:t>o	</a:t>
            </a:r>
            <a:r>
              <a:rPr lang="ka-GE" dirty="0">
                <a:solidFill>
                  <a:srgbClr val="05014B"/>
                </a:solidFill>
              </a:rPr>
              <a:t>უპირატესობა მიანიჭეთ ინდივიდუალური გამასპინძლების მეთოდს. </a:t>
            </a:r>
            <a:endParaRPr lang="ka-GE" dirty="0" smtClean="0">
              <a:solidFill>
                <a:srgbClr val="05014B"/>
              </a:solidFill>
            </a:endParaRPr>
          </a:p>
          <a:p>
            <a:pPr marL="0" indent="0" algn="just">
              <a:buNone/>
            </a:pPr>
            <a:r>
              <a:rPr lang="ka-GE" b="1" u="sng" dirty="0" smtClean="0">
                <a:solidFill>
                  <a:srgbClr val="05014B"/>
                </a:solidFill>
              </a:rPr>
              <a:t>შვედური </a:t>
            </a:r>
            <a:r>
              <a:rPr lang="ka-GE" b="1" u="sng" dirty="0">
                <a:solidFill>
                  <a:srgbClr val="05014B"/>
                </a:solidFill>
              </a:rPr>
              <a:t>მაგიდის გამოყენების შემთხვევაში</a:t>
            </a:r>
            <a:r>
              <a:rPr lang="ka-GE" dirty="0">
                <a:solidFill>
                  <a:srgbClr val="05014B"/>
                </a:solidFill>
              </a:rPr>
              <a:t>, </a:t>
            </a:r>
            <a:r>
              <a:rPr lang="ka-GE" dirty="0" smtClean="0">
                <a:solidFill>
                  <a:srgbClr val="05014B"/>
                </a:solidFill>
              </a:rPr>
              <a:t>უზრუნველყავით </a:t>
            </a:r>
            <a:r>
              <a:rPr lang="ka-GE" dirty="0">
                <a:solidFill>
                  <a:srgbClr val="05014B"/>
                </a:solidFill>
              </a:rPr>
              <a:t>დამცავი გამჭვირვალე ბარიერის მონტაჟი მაგიდასთან. ბარიერთან უზრუნველყავით  უსაფრთხო დისტანციის დაცვა, შესაბამისი მანიშნებლებით;</a:t>
            </a:r>
          </a:p>
          <a:p>
            <a:pPr marL="0" indent="0" algn="just">
              <a:buNone/>
            </a:pPr>
            <a:r>
              <a:rPr lang="en-US" dirty="0">
                <a:solidFill>
                  <a:srgbClr val="05014B"/>
                </a:solidFill>
              </a:rPr>
              <a:t>o	</a:t>
            </a:r>
            <a:r>
              <a:rPr lang="ka-GE" dirty="0">
                <a:solidFill>
                  <a:srgbClr val="05014B"/>
                </a:solidFill>
              </a:rPr>
              <a:t>საკვებთან ერთად ბარიერს მიღმა </a:t>
            </a:r>
            <a:r>
              <a:rPr lang="ka-GE" dirty="0" smtClean="0">
                <a:solidFill>
                  <a:srgbClr val="05014B"/>
                </a:solidFill>
              </a:rPr>
              <a:t>გამოსაყენებელი ჭურჭელის განთავსება;</a:t>
            </a:r>
            <a:endParaRPr lang="ka-GE" dirty="0">
              <a:solidFill>
                <a:srgbClr val="05014B"/>
              </a:solidFill>
            </a:endParaRPr>
          </a:p>
          <a:p>
            <a:pPr marL="0" indent="0" algn="just">
              <a:buNone/>
            </a:pPr>
            <a:r>
              <a:rPr lang="en-US" dirty="0">
                <a:solidFill>
                  <a:srgbClr val="05014B"/>
                </a:solidFill>
              </a:rPr>
              <a:t>o	</a:t>
            </a:r>
            <a:r>
              <a:rPr lang="ka-GE" dirty="0">
                <a:solidFill>
                  <a:srgbClr val="05014B"/>
                </a:solidFill>
              </a:rPr>
              <a:t>სტუმართათვის </a:t>
            </a:r>
            <a:r>
              <a:rPr lang="ka-GE" dirty="0" smtClean="0">
                <a:solidFill>
                  <a:srgbClr val="05014B"/>
                </a:solidFill>
              </a:rPr>
              <a:t>მხოლოდ </a:t>
            </a:r>
            <a:r>
              <a:rPr lang="ka-GE" dirty="0">
                <a:solidFill>
                  <a:srgbClr val="05014B"/>
                </a:solidFill>
              </a:rPr>
              <a:t>ბეჭდური (ერთჯერადი) </a:t>
            </a:r>
            <a:r>
              <a:rPr lang="ka-GE" dirty="0" smtClean="0">
                <a:solidFill>
                  <a:srgbClr val="05014B"/>
                </a:solidFill>
              </a:rPr>
              <a:t>მენიუს </a:t>
            </a:r>
            <a:r>
              <a:rPr lang="ka-GE" dirty="0">
                <a:solidFill>
                  <a:srgbClr val="05014B"/>
                </a:solidFill>
              </a:rPr>
              <a:t>შეთავაზება;</a:t>
            </a:r>
          </a:p>
          <a:p>
            <a:pPr marL="0" indent="0" algn="just">
              <a:buNone/>
            </a:pPr>
            <a:r>
              <a:rPr lang="en-US" dirty="0">
                <a:solidFill>
                  <a:srgbClr val="05014B"/>
                </a:solidFill>
              </a:rPr>
              <a:t>o	</a:t>
            </a:r>
            <a:r>
              <a:rPr lang="ka-GE" dirty="0">
                <a:solidFill>
                  <a:srgbClr val="05014B"/>
                </a:solidFill>
              </a:rPr>
              <a:t>გამოიყენეთ მაგიდის ერთჯერადი გადასაფარებლები, ან მაქსიმალურად შეზღუდეთ მათი გამოყენება, რადგან სასადილო მაგიდების წმენდა და დეზინფექცია ყოველი მოხმარების შემდგომ უფრო მოსახერხებელი და ჰიგიენურად კეთილსაიმედოა;</a:t>
            </a:r>
          </a:p>
          <a:p>
            <a:pPr marL="0" indent="0" algn="just">
              <a:buNone/>
            </a:pPr>
            <a:r>
              <a:rPr lang="en-US" dirty="0">
                <a:solidFill>
                  <a:srgbClr val="05014B"/>
                </a:solidFill>
              </a:rPr>
              <a:t>o	</a:t>
            </a:r>
            <a:r>
              <a:rPr lang="ka-GE" dirty="0">
                <a:solidFill>
                  <a:srgbClr val="05014B"/>
                </a:solidFill>
              </a:rPr>
              <a:t>სასმელებით მომსახურების სივრცეში (ბარი), ბარმენებთან მომხმარებლების პირდაპირი კონტაქტის თავიდან აცილების მიზნით, სასმელით მომსახურება უზრუნველყავით ინდივიდუალურად, მაგიდასთან მიტანის სერვისით;</a:t>
            </a:r>
          </a:p>
          <a:p>
            <a:pPr marL="0" indent="0" algn="just">
              <a:buNone/>
            </a:pPr>
            <a:r>
              <a:rPr lang="en-US" dirty="0">
                <a:solidFill>
                  <a:srgbClr val="05014B"/>
                </a:solidFill>
              </a:rPr>
              <a:t>o	</a:t>
            </a:r>
            <a:r>
              <a:rPr lang="ka-GE" dirty="0">
                <a:solidFill>
                  <a:srgbClr val="05014B"/>
                </a:solidFill>
              </a:rPr>
              <a:t>ადამიანთა თავშეყრის თავიდან აცილების მიზნით, მომხმარებელთა მიღება უზრუნველყავით  წინასწარი დაჯავშნის სისტემით; </a:t>
            </a:r>
          </a:p>
          <a:p>
            <a:pPr marL="0" indent="0" algn="just">
              <a:buNone/>
            </a:pPr>
            <a:r>
              <a:rPr lang="en-US" dirty="0">
                <a:solidFill>
                  <a:srgbClr val="05014B"/>
                </a:solidFill>
              </a:rPr>
              <a:t>o	</a:t>
            </a:r>
            <a:r>
              <a:rPr lang="ka-GE" dirty="0">
                <a:solidFill>
                  <a:srgbClr val="05014B"/>
                </a:solidFill>
              </a:rPr>
              <a:t>ლოდინის რეჟიმში მყოფი სტუმრებისთვის, წინასწარ განსაზღვრეთ  სტუმართათვის ადგილი, (იატაკის მონიშვნით და დისტანციის დაცვით);</a:t>
            </a:r>
          </a:p>
          <a:p>
            <a:pPr marL="0" indent="0" algn="just">
              <a:buNone/>
            </a:pPr>
            <a:r>
              <a:rPr lang="en-US" dirty="0">
                <a:solidFill>
                  <a:srgbClr val="05014B"/>
                </a:solidFill>
              </a:rPr>
              <a:t>o	</a:t>
            </a:r>
            <a:r>
              <a:rPr lang="ka-GE" dirty="0">
                <a:solidFill>
                  <a:srgbClr val="05014B"/>
                </a:solidFill>
              </a:rPr>
              <a:t>უზრუნველყავით  დასაქმებულთა და სტუმართა ხელის ჰიგიენა: წყლითა და თხევადი საპნით.</a:t>
            </a:r>
          </a:p>
          <a:p>
            <a:pPr marL="0" indent="0" algn="just">
              <a:buNone/>
            </a:pPr>
            <a:endParaRPr lang="ka-GE" dirty="0" smtClean="0">
              <a:solidFill>
                <a:srgbClr val="05014B"/>
              </a:solidFill>
            </a:endParaRPr>
          </a:p>
          <a:p>
            <a:pPr marL="0" indent="0" algn="just">
              <a:buNone/>
            </a:pPr>
            <a:endParaRPr lang="en-US" dirty="0" smtClean="0">
              <a:solidFill>
                <a:srgbClr val="05014B"/>
              </a:solidFill>
            </a:endParaRPr>
          </a:p>
        </p:txBody>
      </p:sp>
      <p:sp>
        <p:nvSpPr>
          <p:cNvPr id="7" name="Right Arrow 6"/>
          <p:cNvSpPr/>
          <p:nvPr/>
        </p:nvSpPr>
        <p:spPr>
          <a:xfrm>
            <a:off x="725713" y="0"/>
            <a:ext cx="10842081" cy="1050545"/>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ძირითადი ღონისძიებები კვებით უზრუნველყოფის </a:t>
            </a:r>
            <a:r>
              <a:rPr lang="ka-GE" sz="2000" b="1" dirty="0" smtClean="0">
                <a:solidFill>
                  <a:schemeClr val="accent4">
                    <a:lumMod val="60000"/>
                    <a:lumOff val="40000"/>
                  </a:schemeClr>
                </a:solidFill>
              </a:rPr>
              <a:t>ბლოკებისთვის</a:t>
            </a:r>
            <a:endParaRPr lang="ka-GE" sz="2000" b="1" dirty="0">
              <a:solidFill>
                <a:schemeClr val="accent4">
                  <a:lumMod val="60000"/>
                  <a:lumOff val="40000"/>
                </a:schemeClr>
              </a:solidFill>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499941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Content Placeholder 2"/>
          <p:cNvSpPr txBox="1">
            <a:spLocks/>
          </p:cNvSpPr>
          <p:nvPr/>
        </p:nvSpPr>
        <p:spPr>
          <a:xfrm>
            <a:off x="870857" y="1163468"/>
            <a:ext cx="11059886" cy="5417806"/>
          </a:xfrm>
          <a:prstGeom prst="rect">
            <a:avLst/>
          </a:prstGeom>
          <a:solidFill>
            <a:schemeClr val="bg2">
              <a:lumMod val="90000"/>
              <a:alpha val="24000"/>
            </a:schemeClr>
          </a:solidFill>
        </p:spPr>
        <p:txBody>
          <a:bodyPr vert="horz" lIns="180000" tIns="45720" rIns="91440" bIns="0" rtlCol="0">
            <a:normAutofit fontScale="550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lgn="just">
              <a:buNone/>
            </a:pPr>
            <a:r>
              <a:rPr lang="en-US" dirty="0">
                <a:solidFill>
                  <a:srgbClr val="05014B"/>
                </a:solidFill>
              </a:rPr>
              <a:t>o	</a:t>
            </a:r>
            <a:r>
              <a:rPr lang="ka-GE" dirty="0">
                <a:solidFill>
                  <a:srgbClr val="05014B"/>
                </a:solidFill>
              </a:rPr>
              <a:t>მომხმარებელთა მაგიდებს შორის დაიცავით უსაფრთხო მანძილი, არანაკლებ 2 მეტრისა;</a:t>
            </a:r>
          </a:p>
          <a:p>
            <a:pPr marL="0" indent="0" algn="just">
              <a:buNone/>
            </a:pPr>
            <a:r>
              <a:rPr lang="en-US" dirty="0">
                <a:solidFill>
                  <a:srgbClr val="05014B"/>
                </a:solidFill>
              </a:rPr>
              <a:t>o	</a:t>
            </a:r>
            <a:r>
              <a:rPr lang="ka-GE" dirty="0">
                <a:solidFill>
                  <a:srgbClr val="05014B"/>
                </a:solidFill>
              </a:rPr>
              <a:t>სკამების საზურგეებს შორის - მანძილი არანაკლებ 1 მეტრისა;</a:t>
            </a:r>
          </a:p>
          <a:p>
            <a:pPr marL="0" indent="0" algn="just">
              <a:buNone/>
            </a:pPr>
            <a:r>
              <a:rPr lang="en-US" dirty="0">
                <a:solidFill>
                  <a:srgbClr val="05014B"/>
                </a:solidFill>
              </a:rPr>
              <a:t>o	</a:t>
            </a:r>
            <a:r>
              <a:rPr lang="ka-GE" dirty="0">
                <a:solidFill>
                  <a:srgbClr val="05014B"/>
                </a:solidFill>
              </a:rPr>
              <a:t>ერთ მაგიდასთან მოათავსეთ არა უმეტეს 6 მომხმარებლისა;</a:t>
            </a:r>
          </a:p>
          <a:p>
            <a:pPr marL="0" indent="0" algn="just">
              <a:buNone/>
            </a:pPr>
            <a:r>
              <a:rPr lang="en-US" dirty="0">
                <a:solidFill>
                  <a:srgbClr val="05014B"/>
                </a:solidFill>
              </a:rPr>
              <a:t>o	</a:t>
            </a:r>
            <a:r>
              <a:rPr lang="ka-GE" dirty="0">
                <a:solidFill>
                  <a:srgbClr val="05014B"/>
                </a:solidFill>
              </a:rPr>
              <a:t>ერთი ადამიანის განთავსებისთვის საჭირო ფართობი უნდა შეადგენდეს არანაკლებ 2,25მ2-ს.</a:t>
            </a:r>
          </a:p>
          <a:p>
            <a:pPr marL="0" indent="0" algn="just">
              <a:buNone/>
            </a:pPr>
            <a:r>
              <a:rPr lang="en-US" dirty="0">
                <a:solidFill>
                  <a:srgbClr val="05014B"/>
                </a:solidFill>
              </a:rPr>
              <a:t>o	</a:t>
            </a:r>
            <a:r>
              <a:rPr lang="ka-GE" dirty="0">
                <a:solidFill>
                  <a:srgbClr val="05014B"/>
                </a:solidFill>
              </a:rPr>
              <a:t>იმ შემთხვევაში, თუ ვერ ხერხდება 2 მეტრიანი უსაფრთხო დისტანციის დაცვა, შესაძლებელია გამოყენებულ იქნას დროებითი დამცავი ბარიერი. ამასთან: </a:t>
            </a:r>
          </a:p>
          <a:p>
            <a:pPr algn="just">
              <a:buFont typeface="Wingdings" panose="05000000000000000000" pitchFamily="2" charset="2"/>
              <a:buChar char="Ø"/>
            </a:pPr>
            <a:r>
              <a:rPr lang="ka-GE" dirty="0" smtClean="0">
                <a:solidFill>
                  <a:srgbClr val="05014B"/>
                </a:solidFill>
              </a:rPr>
              <a:t>30 </a:t>
            </a:r>
            <a:r>
              <a:rPr lang="ka-GE" dirty="0">
                <a:solidFill>
                  <a:srgbClr val="05014B"/>
                </a:solidFill>
              </a:rPr>
              <a:t>მ2-მდე საერთო სასადილო ფართში დაუშვებელია დამცავი ბარიერების გამოყენება;</a:t>
            </a:r>
          </a:p>
          <a:p>
            <a:pPr algn="just">
              <a:buFont typeface="Wingdings" panose="05000000000000000000" pitchFamily="2" charset="2"/>
              <a:buChar char="Ø"/>
            </a:pPr>
            <a:r>
              <a:rPr lang="ka-GE" dirty="0" smtClean="0">
                <a:solidFill>
                  <a:srgbClr val="05014B"/>
                </a:solidFill>
              </a:rPr>
              <a:t>31 </a:t>
            </a:r>
            <a:r>
              <a:rPr lang="ka-GE" dirty="0">
                <a:solidFill>
                  <a:srgbClr val="05014B"/>
                </a:solidFill>
              </a:rPr>
              <a:t>მ2-დან ზემოთ შესაძლებელია დამცავი ბარიერების გამოყენება საერთო სასადილო ფართის არაუმეტეს 50%-ში (ამ შემთხვევაში, 1 ადამიანის განთავსების ფართობი უნდა იყოს არანაკლებ 1,8მ2).</a:t>
            </a:r>
          </a:p>
          <a:p>
            <a:pPr marL="0" indent="0" algn="just">
              <a:buNone/>
            </a:pPr>
            <a:r>
              <a:rPr lang="en-US" dirty="0">
                <a:solidFill>
                  <a:srgbClr val="05014B"/>
                </a:solidFill>
              </a:rPr>
              <a:t>o	</a:t>
            </a:r>
            <a:r>
              <a:rPr lang="ka-GE" dirty="0">
                <a:solidFill>
                  <a:srgbClr val="05014B"/>
                </a:solidFill>
              </a:rPr>
              <a:t>გამონაკლისი სახით შესაძლებელია დამატებით 12 წლამდე მოზარდის ერთ მაგიდასთან განთავსება;</a:t>
            </a:r>
          </a:p>
          <a:p>
            <a:pPr marL="0" indent="0" algn="just">
              <a:buNone/>
            </a:pPr>
            <a:r>
              <a:rPr lang="en-US" dirty="0">
                <a:solidFill>
                  <a:srgbClr val="05014B"/>
                </a:solidFill>
              </a:rPr>
              <a:t>o	</a:t>
            </a:r>
            <a:r>
              <a:rPr lang="ka-GE" dirty="0">
                <a:solidFill>
                  <a:srgbClr val="05014B"/>
                </a:solidFill>
              </a:rPr>
              <a:t>იმ შემთხვევაში, თუ ვერ ხერხდება 2 მეტრიანი უსაფრთხო დისტანციის დაცვა, შესაძლებელია გამოყენებულ იქნას დროებითი დამცავი ბარიერი;</a:t>
            </a:r>
          </a:p>
          <a:p>
            <a:pPr marL="0" indent="0" algn="just">
              <a:buNone/>
            </a:pPr>
            <a:r>
              <a:rPr lang="en-US" dirty="0">
                <a:solidFill>
                  <a:srgbClr val="05014B"/>
                </a:solidFill>
              </a:rPr>
              <a:t>o	</a:t>
            </a:r>
            <a:r>
              <a:rPr lang="ka-GE" dirty="0" smtClean="0">
                <a:solidFill>
                  <a:srgbClr val="05014B"/>
                </a:solidFill>
              </a:rPr>
              <a:t> </a:t>
            </a:r>
            <a:r>
              <a:rPr lang="ka-GE" dirty="0">
                <a:solidFill>
                  <a:srgbClr val="05014B"/>
                </a:solidFill>
              </a:rPr>
              <a:t>შენობების გარეთ მაგიდებსა და საფეხმავლო სივრცეს შორის შეძლებისდაგვარად უსაფრთხო დისტანციის დაცვა;</a:t>
            </a:r>
          </a:p>
          <a:p>
            <a:pPr marL="0" indent="0" algn="just">
              <a:buNone/>
            </a:pPr>
            <a:r>
              <a:rPr lang="en-US" dirty="0">
                <a:solidFill>
                  <a:srgbClr val="05014B"/>
                </a:solidFill>
              </a:rPr>
              <a:t>o	</a:t>
            </a:r>
            <a:r>
              <a:rPr lang="ka-GE" dirty="0" smtClean="0">
                <a:solidFill>
                  <a:srgbClr val="05014B"/>
                </a:solidFill>
              </a:rPr>
              <a:t> </a:t>
            </a:r>
            <a:r>
              <a:rPr lang="ka-GE" dirty="0">
                <a:solidFill>
                  <a:srgbClr val="05014B"/>
                </a:solidFill>
              </a:rPr>
              <a:t>სტუმრებისთვის  ბეჭდური (ერთჯერადი) მენიუს შეთავაზება. ელექტრონული მენიუს შეთავაზების შეთხვევაში მენიუს დაფასთან ხელების ჰიგიენური დამუშავებისთვის განათავსეთ სადეზინფექციო საშუალებები, სათანადო სავალდებულო ნიშნის მითითებით; </a:t>
            </a:r>
          </a:p>
          <a:p>
            <a:pPr marL="0" indent="0" algn="just">
              <a:buNone/>
            </a:pPr>
            <a:r>
              <a:rPr lang="en-US" dirty="0">
                <a:solidFill>
                  <a:srgbClr val="05014B"/>
                </a:solidFill>
              </a:rPr>
              <a:t>o	</a:t>
            </a:r>
            <a:r>
              <a:rPr lang="ka-GE" dirty="0">
                <a:solidFill>
                  <a:srgbClr val="05014B"/>
                </a:solidFill>
              </a:rPr>
              <a:t>ამ წესის მოთხოვნების საილუსტრაციოდ, სავალდებულოა მაგიდების განლაგებისა და შესაბამისი დისტანციის მარკირება, შესაბამისი აღნიშვნებით.</a:t>
            </a:r>
          </a:p>
        </p:txBody>
      </p:sp>
      <p:sp>
        <p:nvSpPr>
          <p:cNvPr id="7" name="Right Arrow 6"/>
          <p:cNvSpPr/>
          <p:nvPr/>
        </p:nvSpPr>
        <p:spPr>
          <a:xfrm>
            <a:off x="725714" y="0"/>
            <a:ext cx="10704286" cy="1050545"/>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მოთხოვნები ღია სივრცის მქონე საზოგადოებრივი კვების </a:t>
            </a:r>
            <a:r>
              <a:rPr lang="ka-GE" sz="2000" b="1" dirty="0" smtClean="0">
                <a:solidFill>
                  <a:schemeClr val="accent4">
                    <a:lumMod val="60000"/>
                    <a:lumOff val="40000"/>
                  </a:schemeClr>
                </a:solidFill>
              </a:rPr>
              <a:t>ობიექტებისთვის</a:t>
            </a:r>
            <a:endParaRPr lang="en-US" sz="2000" dirty="0">
              <a:solidFill>
                <a:schemeClr val="accent4">
                  <a:lumMod val="60000"/>
                  <a:lumOff val="40000"/>
                </a:schemeClr>
              </a:solidFill>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1952211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842081" cy="1050545"/>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მოთხოვნები დახურული სივრცის მქონე საზოგადოებრივი კვების ობიექტებისთვის</a:t>
            </a:r>
          </a:p>
        </p:txBody>
      </p:sp>
      <p:sp>
        <p:nvSpPr>
          <p:cNvPr id="10" name="Content Placeholder 2"/>
          <p:cNvSpPr txBox="1">
            <a:spLocks/>
          </p:cNvSpPr>
          <p:nvPr/>
        </p:nvSpPr>
        <p:spPr>
          <a:xfrm>
            <a:off x="982387" y="1050545"/>
            <a:ext cx="10880749" cy="5651044"/>
          </a:xfrm>
          <a:prstGeom prst="rect">
            <a:avLst/>
          </a:prstGeom>
          <a:solidFill>
            <a:schemeClr val="bg2">
              <a:lumMod val="90000"/>
              <a:alpha val="24000"/>
            </a:schemeClr>
          </a:solidFill>
        </p:spPr>
        <p:txBody>
          <a:bodyPr vert="horz" lIns="108000" tIns="45720" rIns="36000" bIns="0" rtlCol="0" anchor="ctr" anchorCtr="0">
            <a:no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lvl="0" indent="0">
              <a:buNone/>
            </a:pPr>
            <a:r>
              <a:rPr lang="ka-GE" sz="1000" dirty="0"/>
              <a:t>დარბაზში უზრუნველყავით მაგიდების და დასაჯდომი ადგილების განლაგება შემდეგი მოთხოვნების გათვალისწინებით:</a:t>
            </a:r>
          </a:p>
          <a:p>
            <a:pPr marL="0" lvl="0" indent="0">
              <a:buNone/>
            </a:pPr>
            <a:r>
              <a:rPr lang="en-US" sz="1000" dirty="0"/>
              <a:t>o	</a:t>
            </a:r>
            <a:r>
              <a:rPr lang="ka-GE" sz="1000" dirty="0"/>
              <a:t>მაგიდებს შორის დაიცავით უსაფრთხო მანძილი, არანაკლებ 2 მეტრისა;</a:t>
            </a:r>
          </a:p>
          <a:p>
            <a:pPr marL="0" lvl="0" indent="0">
              <a:buNone/>
            </a:pPr>
            <a:r>
              <a:rPr lang="en-US" sz="1000" dirty="0"/>
              <a:t>o	</a:t>
            </a:r>
            <a:r>
              <a:rPr lang="ka-GE" sz="1000" dirty="0"/>
              <a:t>ერთ მაგიდასთან განთავსებულ  მომხმარებლებს შორის უზრუნველყოფილი უნდა იყოს არანაკლებ 1 მეტრიანი დისტანცია;</a:t>
            </a:r>
          </a:p>
          <a:p>
            <a:pPr marL="0" lvl="0" indent="0">
              <a:buNone/>
            </a:pPr>
            <a:r>
              <a:rPr lang="en-US" sz="1000" dirty="0"/>
              <a:t>o	</a:t>
            </a:r>
            <a:r>
              <a:rPr lang="ka-GE" sz="1000" dirty="0"/>
              <a:t>ერთი ადამიანის განთავსებისთვის საჭირო ფართობი უნდა შეადგენდეს არანაკლებ 2,25მ2-ს;</a:t>
            </a:r>
          </a:p>
          <a:p>
            <a:pPr marL="0" lvl="0" indent="0">
              <a:buNone/>
            </a:pPr>
            <a:r>
              <a:rPr lang="en-US" sz="1000" dirty="0"/>
              <a:t>o	</a:t>
            </a:r>
            <a:r>
              <a:rPr lang="ka-GE" sz="1000" dirty="0"/>
              <a:t>სკამის საზურგეებს შორის მანძილი არანაკლებ 1 მეტრი;</a:t>
            </a:r>
          </a:p>
          <a:p>
            <a:pPr marL="0" lvl="0" indent="0">
              <a:buNone/>
            </a:pPr>
            <a:r>
              <a:rPr lang="en-US" sz="1000" dirty="0"/>
              <a:t>o	</a:t>
            </a:r>
            <a:r>
              <a:rPr lang="ka-GE" sz="1000" dirty="0"/>
              <a:t>ერთ მაგიდასთან მოათავსეთ არა უმეტეს 6 მომხმარებლისა; </a:t>
            </a:r>
          </a:p>
          <a:p>
            <a:pPr marL="0" lvl="0" indent="0">
              <a:buNone/>
            </a:pPr>
            <a:r>
              <a:rPr lang="en-US" sz="1000" dirty="0"/>
              <a:t>o	</a:t>
            </a:r>
            <a:r>
              <a:rPr lang="ka-GE" sz="1000" dirty="0"/>
              <a:t>გამონაკლისი სახით შესაძლებელია ოჯახის წევრებისა და 12 წლამდე მოზარდის ერთ მაგიდასთან განთავსება;</a:t>
            </a:r>
          </a:p>
          <a:p>
            <a:pPr marL="0" lvl="0" indent="0">
              <a:buNone/>
            </a:pPr>
            <a:r>
              <a:rPr lang="en-US" sz="1000" dirty="0"/>
              <a:t>o	</a:t>
            </a:r>
            <a:r>
              <a:rPr lang="ka-GE" sz="1000" dirty="0"/>
              <a:t>იმ შემთხვევაში, თუ ვერ ხერხდება 2 მეტრიანი უსაფრთხო დისტანციის დაცვა, შესაძლებელია გამოყენებულ იქნას დროებითი დამცავი ბარიერი. ამასთან: </a:t>
            </a:r>
          </a:p>
          <a:p>
            <a:pPr lvl="0">
              <a:buFont typeface="Wingdings" panose="05000000000000000000" pitchFamily="2" charset="2"/>
              <a:buChar char="Ø"/>
            </a:pPr>
            <a:r>
              <a:rPr lang="ka-GE" sz="1000" dirty="0" smtClean="0"/>
              <a:t>30 </a:t>
            </a:r>
            <a:r>
              <a:rPr lang="ka-GE" sz="1000" dirty="0"/>
              <a:t>მ2-მდე საერთო სასადილო ფართში დაუშვებელია დამცავი ბარიერების გამოყენება;</a:t>
            </a:r>
          </a:p>
          <a:p>
            <a:pPr lvl="0">
              <a:buFont typeface="Wingdings" panose="05000000000000000000" pitchFamily="2" charset="2"/>
              <a:buChar char="Ø"/>
            </a:pPr>
            <a:r>
              <a:rPr lang="ka-GE" sz="1000" dirty="0" smtClean="0"/>
              <a:t>31 </a:t>
            </a:r>
            <a:r>
              <a:rPr lang="ka-GE" sz="1000" dirty="0"/>
              <a:t>მ2-დან ზემოთ შესაძლებელია დამცავი ბარიერების გამოყენება საერთო სასადილო ფართის არაუმეტეს 50%-ში (ამ შემთხვევაში, 1 ადამიანის განთავსების ფართობი უნდა იყოს არანაკლებ 1,8მ2);</a:t>
            </a:r>
          </a:p>
          <a:p>
            <a:pPr marL="0" lvl="0" indent="0">
              <a:buNone/>
            </a:pPr>
            <a:r>
              <a:rPr lang="en-US" sz="1000" dirty="0"/>
              <a:t>o	</a:t>
            </a:r>
            <a:r>
              <a:rPr lang="ka-GE" sz="1000" dirty="0"/>
              <a:t>დახურული სივრცეები უზრუნველყავით ბუნებრივი ვენტილაციით. თუ ამის შესაძლებლობა არ არის  გამოიყენეთ ხელოვნური ვენტილაცია, გარედან შემოსული ჰაერის მომატებული კონცენტრაციით, ცირკულაციითა და გარეთ გატანით. დააწესეთ საინჟინრო კონტროლი მის გამართულ მუშაობაზე;</a:t>
            </a:r>
          </a:p>
          <a:p>
            <a:pPr marL="0" lvl="0" indent="0">
              <a:buNone/>
            </a:pPr>
            <a:r>
              <a:rPr lang="en-US" sz="1000" dirty="0"/>
              <a:t>o	</a:t>
            </a:r>
            <a:r>
              <a:rPr lang="ka-GE" sz="1000" dirty="0"/>
              <a:t>გამოიყენეთ ინდივიდუალური გამასპინძლების მეთოდი;</a:t>
            </a:r>
          </a:p>
          <a:p>
            <a:pPr marL="0" lvl="0" indent="0">
              <a:buNone/>
            </a:pPr>
            <a:r>
              <a:rPr lang="en-US" sz="1000" dirty="0"/>
              <a:t>o	</a:t>
            </a:r>
            <a:r>
              <a:rPr lang="ka-GE" sz="1000" dirty="0" smtClean="0"/>
              <a:t> </a:t>
            </a:r>
            <a:r>
              <a:rPr lang="ka-GE" sz="1000" dirty="0"/>
              <a:t>სტუმრებისთვის  ბეჭდური (ერთჯერადი) მენიუს შეთავაზება. ელექტრონული მენიუს შეთავაზების შეთხვევაში მენიუს დაფასთან ხელების ჰიგიენური დამუშავებისთვის განათავსეთ სადეზინფექციო საშუალებები, სათანადო სავალდებულო ნიშნის მითითებით; </a:t>
            </a:r>
          </a:p>
          <a:p>
            <a:pPr marL="0" lvl="0" indent="0">
              <a:buNone/>
            </a:pPr>
            <a:r>
              <a:rPr lang="en-US" sz="1000" dirty="0"/>
              <a:t>o	</a:t>
            </a:r>
            <a:r>
              <a:rPr lang="ka-GE" sz="1000" dirty="0"/>
              <a:t>სასმელებით მომსახურების სივრცეში (ბარი), ბარმენებთან მომხმარებლების პირდაპირი კონტაქტის თავიდან აცილების მიზნით, სასმელით მომსახურება უზრუნველყავით ინდივიდუალურად, მაგიდასთან მიტანის სერვისით;</a:t>
            </a:r>
          </a:p>
          <a:p>
            <a:pPr lvl="0"/>
            <a:r>
              <a:rPr lang="en-US" sz="1000" dirty="0"/>
              <a:t>o	</a:t>
            </a:r>
            <a:r>
              <a:rPr lang="ka-GE" sz="1000" dirty="0"/>
              <a:t>ამ წესის მოთხოვნების საილუსტრაციოდ, სავალდებულოა მაგიდების განლაგებისა და დისტანციის მარკირება, შესაბამისი აღნიშვნებით.</a:t>
            </a:r>
          </a:p>
        </p:txBody>
      </p:sp>
      <p:pic>
        <p:nvPicPr>
          <p:cNvPr id="11" name="Picture 10"/>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3745644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842081" cy="1050545"/>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ჭურჭლის ხელით </a:t>
            </a:r>
            <a:r>
              <a:rPr lang="ka-GE" sz="2000" b="1" dirty="0" smtClean="0">
                <a:solidFill>
                  <a:schemeClr val="accent4">
                    <a:lumMod val="60000"/>
                    <a:lumOff val="40000"/>
                  </a:schemeClr>
                </a:solidFill>
              </a:rPr>
              <a:t>რეცხვის </a:t>
            </a:r>
            <a:r>
              <a:rPr lang="ka-GE" sz="2000" b="1" dirty="0">
                <a:solidFill>
                  <a:schemeClr val="accent4">
                    <a:lumMod val="60000"/>
                    <a:lumOff val="40000"/>
                  </a:schemeClr>
                </a:solidFill>
              </a:rPr>
              <a:t>პროცედურები:</a:t>
            </a:r>
            <a:endParaRPr lang="en-US" sz="2000" dirty="0">
              <a:solidFill>
                <a:schemeClr val="accent4">
                  <a:lumMod val="60000"/>
                  <a:lumOff val="40000"/>
                </a:schemeClr>
              </a:solidFill>
            </a:endParaRPr>
          </a:p>
        </p:txBody>
      </p:sp>
      <p:sp>
        <p:nvSpPr>
          <p:cNvPr id="9" name="Content Placeholder 2"/>
          <p:cNvSpPr txBox="1">
            <a:spLocks/>
          </p:cNvSpPr>
          <p:nvPr/>
        </p:nvSpPr>
        <p:spPr>
          <a:xfrm>
            <a:off x="827314" y="1248665"/>
            <a:ext cx="11005022" cy="5450112"/>
          </a:xfrm>
          <a:prstGeom prst="rect">
            <a:avLst/>
          </a:prstGeom>
          <a:solidFill>
            <a:schemeClr val="bg2">
              <a:lumMod val="90000"/>
              <a:alpha val="24000"/>
            </a:schemeClr>
          </a:solidFill>
        </p:spPr>
        <p:txBody>
          <a:bodyPr vert="horz" lIns="180000" tIns="45720" rIns="91440" bIns="0" rtlCol="0">
            <a:normAutofit fontScale="475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lvl="0"/>
            <a:r>
              <a:rPr lang="ka-GE" dirty="0"/>
              <a:t>სამზარეულოს ჭურჭლის რეცხვა და შრობა უნდა ხორციელდებოდეს სპეციალურად გამოყოფილ ზონაში:</a:t>
            </a:r>
            <a:endParaRPr lang="en-US" dirty="0"/>
          </a:p>
          <a:p>
            <a:pPr lvl="0">
              <a:buFont typeface="Wingdings" panose="05000000000000000000" pitchFamily="2" charset="2"/>
              <a:buChar char="ü"/>
            </a:pPr>
            <a:r>
              <a:rPr lang="ka-GE" dirty="0"/>
              <a:t>ჭურჭელი მექანიკურად უნდა გათავისუფლდეს საჭმლის ნარჩენებისგან;</a:t>
            </a:r>
            <a:endParaRPr lang="en-US" dirty="0"/>
          </a:p>
          <a:p>
            <a:pPr lvl="0">
              <a:buFont typeface="Wingdings" panose="05000000000000000000" pitchFamily="2" charset="2"/>
              <a:buChar char="ü"/>
            </a:pPr>
            <a:r>
              <a:rPr lang="ka-GE" dirty="0"/>
              <a:t>გაირეცხოს არანაკლებ 40⁰C ტემპერატურის წყლითა და სარეცხი საშუალებების გამოყენებით პირველ როფში;</a:t>
            </a:r>
            <a:endParaRPr lang="en-US" dirty="0"/>
          </a:p>
          <a:p>
            <a:pPr lvl="0">
              <a:buFont typeface="Wingdings" panose="05000000000000000000" pitchFamily="2" charset="2"/>
              <a:buChar char="ü"/>
            </a:pPr>
            <a:r>
              <a:rPr lang="ka-GE" dirty="0"/>
              <a:t>გაირეცხოს ხელმეორედ არანაკლებ 40⁰C ტემპერატურის წყლითა და უფრო ნაკლები რაოდენობის სარეცხი საშუალების გამოყენებით მეორე როფში;</a:t>
            </a:r>
            <a:endParaRPr lang="en-US" dirty="0"/>
          </a:p>
          <a:p>
            <a:pPr lvl="0">
              <a:buFont typeface="Wingdings" panose="05000000000000000000" pitchFamily="2" charset="2"/>
              <a:buChar char="ü"/>
            </a:pPr>
            <a:r>
              <a:rPr lang="ka-GE" dirty="0"/>
              <a:t>გაივლოს არანაკლებ 65⁰C ტემპერატურის ცხელი გამდინარე წყლით;</a:t>
            </a:r>
            <a:endParaRPr lang="en-US" dirty="0"/>
          </a:p>
          <a:p>
            <a:pPr lvl="0">
              <a:buFont typeface="Wingdings" panose="05000000000000000000" pitchFamily="2" charset="2"/>
              <a:buChar char="ü"/>
            </a:pPr>
            <a:r>
              <a:rPr lang="ka-GE" dirty="0"/>
              <a:t>დაიწრიტოს და გაშრეს საწრეტზე;</a:t>
            </a:r>
            <a:endParaRPr lang="en-US" dirty="0"/>
          </a:p>
          <a:p>
            <a:pPr lvl="0"/>
            <a:r>
              <a:rPr lang="ka-GE" dirty="0"/>
              <a:t> წვრილმანი ინვენტარი – დაფები, ნიჩბები, სათქვეფები და სხვა, ცხელი წყლით გარეცხვის შემდეგ უნდა გაშრეს. სამზარეულოს ჭურჭელი ირეცხება ცხელ წყალში სარეცხი საშუალებებით. ჭურჭელი უნდა გაივლოს არანაკლებ 65⁰C -იან ცხელ წყალში და დაიწრიტოს.</a:t>
            </a:r>
            <a:endParaRPr lang="en-US" dirty="0"/>
          </a:p>
          <a:p>
            <a:pPr lvl="0"/>
            <a:r>
              <a:rPr lang="ka-GE" dirty="0"/>
              <a:t>ხელით რეცხვისას გათვალისწინებულ უნდა იქნეს სამგანყოფილებიანი როფები სასადილო ჭურჭლისათვის და ორგანყოფილებიანი შუშის ჭურჭლისა და სასადილო მოწყობილობებისათვის. დასაშვებია, შეზღუდული ასორტიმენტის ორგანიზაციებში სასადილო ჭურჭლისა და მოწყობილობების რეცხვა ორგანყოფილებიან როფებში.</a:t>
            </a:r>
            <a:endParaRPr lang="en-US" dirty="0"/>
          </a:p>
          <a:p>
            <a:pPr lvl="0"/>
            <a:r>
              <a:rPr lang="ka-GE" dirty="0"/>
              <a:t>ლუდის ბარებში ჭიქები და ბოკალები ირეცხება არანაკლებ 45-50⁰C ტემპერატურის ცხელი წყლითა და სარეცხი და სადეზინფექციო საშუალებების გამოყენებით; </a:t>
            </a:r>
            <a:endParaRPr lang="en-US" dirty="0"/>
          </a:p>
          <a:p>
            <a:pPr lvl="0"/>
            <a:r>
              <a:rPr lang="ka-GE" dirty="0"/>
              <a:t>სარეცხ განყოფილებებში კედელზე უნდა გაიკრას ინსტრუქცია ჭურჭლისა და ინვენტარის რეცხვის წესების შესახებ, გამოყენებული სარეცხი და სადეზინფექციო საშუალებების კონცენტრაციების მითითებით</a:t>
            </a:r>
            <a:r>
              <a:rPr lang="ka-GE" dirty="0" smtClean="0"/>
              <a:t>.</a:t>
            </a:r>
          </a:p>
          <a:p>
            <a:pPr marL="0" indent="0" algn="ctr">
              <a:buNone/>
            </a:pPr>
            <a:r>
              <a:rPr lang="ka-GE" sz="4200" b="1" dirty="0" smtClean="0"/>
              <a:t>დისპენსერების გამოყენებისას </a:t>
            </a:r>
            <a:endParaRPr lang="en-US" sz="4200" dirty="0"/>
          </a:p>
          <a:p>
            <a:endParaRPr lang="en-US" dirty="0"/>
          </a:p>
          <a:p>
            <a:pPr lvl="0"/>
            <a:r>
              <a:rPr lang="ka-GE" dirty="0" smtClean="0"/>
              <a:t>საპნის </a:t>
            </a:r>
            <a:r>
              <a:rPr lang="ka-GE" dirty="0"/>
              <a:t>და სადეზინფექციო ხსნარების დისპენსერების, ხელის საშრობების, ერთჯერადი ხელსახოცების დისპენსერების და მსგავსი მოწყობილობების გამართული მუშაობის მუდმივი რეჟიმი;  </a:t>
            </a:r>
            <a:endParaRPr lang="en-US" dirty="0"/>
          </a:p>
          <a:p>
            <a:pPr lvl="0"/>
            <a:r>
              <a:rPr lang="ka-GE" dirty="0" smtClean="0"/>
              <a:t>სადეზინფექციო </a:t>
            </a:r>
            <a:r>
              <a:rPr lang="ka-GE" dirty="0"/>
              <a:t>გელის დისპენსერების დაყენება სასტუმროს სხვადასხვა ნაწილში, მათ შორის საერთო საპირფარეშოებში, რომლებითაც სარგებლობენ სტუმრები და პერსონალი, და სხვა ადგილებში (მაგ. სასადილო ოთახის, რესტორნის და ბარების შესასვლელებში).  </a:t>
            </a:r>
            <a:endParaRPr lang="en-US" dirty="0"/>
          </a:p>
          <a:p>
            <a:pPr lvl="0"/>
            <a:endParaRPr lang="en-US" dirty="0"/>
          </a:p>
        </p:txBody>
      </p:sp>
      <p:pic>
        <p:nvPicPr>
          <p:cNvPr id="11" name="Picture 10"/>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279531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842081" cy="1050545"/>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a:solidFill>
                  <a:schemeClr val="accent4">
                    <a:lumMod val="60000"/>
                    <a:lumOff val="40000"/>
                  </a:schemeClr>
                </a:solidFill>
              </a:rPr>
              <a:t>თეთრეულისა და მაგიდის გადასაფარებლების  ჰიგიენური  რეჟიმის  დაცვის წესი</a:t>
            </a:r>
          </a:p>
        </p:txBody>
      </p:sp>
      <p:sp>
        <p:nvSpPr>
          <p:cNvPr id="5" name="Content Placeholder 2"/>
          <p:cNvSpPr txBox="1">
            <a:spLocks/>
          </p:cNvSpPr>
          <p:nvPr/>
        </p:nvSpPr>
        <p:spPr>
          <a:xfrm>
            <a:off x="725714" y="1248666"/>
            <a:ext cx="11364686" cy="3898148"/>
          </a:xfrm>
          <a:prstGeom prst="rect">
            <a:avLst/>
          </a:prstGeom>
          <a:solidFill>
            <a:schemeClr val="bg2">
              <a:lumMod val="90000"/>
              <a:alpha val="24000"/>
            </a:schemeClr>
          </a:solidFill>
        </p:spPr>
        <p:txBody>
          <a:bodyPr vert="horz" lIns="180000" tIns="45720" rIns="91440" bIns="0" rtlCol="0">
            <a:normAutofit fontScale="475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lvl="0"/>
            <a:r>
              <a:rPr lang="ka-GE" dirty="0">
                <a:solidFill>
                  <a:schemeClr val="tx2">
                    <a:lumMod val="50000"/>
                  </a:schemeClr>
                </a:solidFill>
              </a:rPr>
              <a:t>თეთრეული    გამოიცვალოს  საჭიროების  </a:t>
            </a:r>
            <a:r>
              <a:rPr lang="ka-GE" dirty="0" smtClean="0">
                <a:solidFill>
                  <a:schemeClr val="tx2">
                    <a:lumMod val="50000"/>
                  </a:schemeClr>
                </a:solidFill>
              </a:rPr>
              <a:t>მიხედვით (</a:t>
            </a:r>
            <a:r>
              <a:rPr lang="ka-GE" dirty="0"/>
              <a:t>არანაკლებ  2-3 დღეში  </a:t>
            </a:r>
            <a:r>
              <a:rPr lang="ka-GE" dirty="0" smtClean="0"/>
              <a:t>ერთხელ)</a:t>
            </a:r>
            <a:r>
              <a:rPr lang="ka-GE" dirty="0" smtClean="0">
                <a:solidFill>
                  <a:schemeClr val="tx2">
                    <a:lumMod val="50000"/>
                  </a:schemeClr>
                </a:solidFill>
              </a:rPr>
              <a:t>,  </a:t>
            </a:r>
            <a:r>
              <a:rPr lang="ka-GE" dirty="0">
                <a:solidFill>
                  <a:schemeClr val="tx2">
                    <a:lumMod val="50000"/>
                  </a:schemeClr>
                </a:solidFill>
              </a:rPr>
              <a:t>ხოლო მაგიდის გადასაფარებლები ყოველი </a:t>
            </a:r>
            <a:r>
              <a:rPr lang="ka-GE" dirty="0" smtClean="0">
                <a:solidFill>
                  <a:schemeClr val="tx2">
                    <a:lumMod val="50000"/>
                  </a:schemeClr>
                </a:solidFill>
              </a:rPr>
              <a:t>გამოყენების;</a:t>
            </a:r>
          </a:p>
          <a:p>
            <a:pPr marL="0" lvl="0" indent="0">
              <a:buNone/>
            </a:pPr>
            <a:r>
              <a:rPr lang="ka-GE" i="1" dirty="0">
                <a:solidFill>
                  <a:srgbClr val="FF0000"/>
                </a:solidFill>
              </a:rPr>
              <a:t>(მიზანშეწონილია, მაქსიმალურად შეიზღუდოს გადასაფარებლების გამოყენება, რადგან სასადილო მაგიდების წმენდა და დეზინფექცია ყოველი მოხმარების შემდგომ უფრო მოსახერხებელი და ჰიგიენურად კეთილსაიმედოა);</a:t>
            </a:r>
            <a:endParaRPr lang="en-US" i="1" dirty="0">
              <a:solidFill>
                <a:srgbClr val="FF0000"/>
              </a:solidFill>
            </a:endParaRPr>
          </a:p>
          <a:p>
            <a:pPr lvl="0"/>
            <a:r>
              <a:rPr lang="ka-GE" dirty="0" smtClean="0">
                <a:solidFill>
                  <a:schemeClr val="tx2">
                    <a:lumMod val="50000"/>
                  </a:schemeClr>
                </a:solidFill>
              </a:rPr>
              <a:t>გამოყენებული  </a:t>
            </a:r>
            <a:r>
              <a:rPr lang="ka-GE" dirty="0">
                <a:solidFill>
                  <a:schemeClr val="tx2">
                    <a:lumMod val="50000"/>
                  </a:schemeClr>
                </a:solidFill>
              </a:rPr>
              <a:t>თეთრეულის  შეგროვება   </a:t>
            </a:r>
            <a:r>
              <a:rPr lang="ka-GE" dirty="0" smtClean="0">
                <a:solidFill>
                  <a:schemeClr val="tx2">
                    <a:lumMod val="50000"/>
                  </a:schemeClr>
                </a:solidFill>
              </a:rPr>
              <a:t>უნდა განხორციელდეს სპეციალურად  </a:t>
            </a:r>
            <a:r>
              <a:rPr lang="ka-GE" dirty="0">
                <a:solidFill>
                  <a:schemeClr val="tx2">
                    <a:lumMod val="50000"/>
                  </a:schemeClr>
                </a:solidFill>
              </a:rPr>
              <a:t>ამ  მიზნისთვის  </a:t>
            </a:r>
            <a:r>
              <a:rPr lang="ka-GE" dirty="0" smtClean="0">
                <a:solidFill>
                  <a:schemeClr val="tx2">
                    <a:lumMod val="50000"/>
                  </a:schemeClr>
                </a:solidFill>
              </a:rPr>
              <a:t>განკუთვნილ ტომარაში.</a:t>
            </a:r>
          </a:p>
          <a:p>
            <a:pPr marL="0" lvl="0" indent="0">
              <a:buNone/>
            </a:pPr>
            <a:r>
              <a:rPr lang="ka-GE" dirty="0" smtClean="0">
                <a:solidFill>
                  <a:schemeClr val="tx2">
                    <a:lumMod val="50000"/>
                  </a:schemeClr>
                </a:solidFill>
              </a:rPr>
              <a:t> </a:t>
            </a:r>
            <a:r>
              <a:rPr lang="ka-GE" b="1" i="1" dirty="0">
                <a:solidFill>
                  <a:schemeClr val="tx2">
                    <a:lumMod val="50000"/>
                  </a:schemeClr>
                </a:solidFill>
              </a:rPr>
              <a:t>კატეგორიულად  იკრძალება  </a:t>
            </a:r>
            <a:r>
              <a:rPr lang="ka-GE" b="1" i="1" dirty="0" smtClean="0">
                <a:solidFill>
                  <a:schemeClr val="tx2">
                    <a:lumMod val="50000"/>
                  </a:schemeClr>
                </a:solidFill>
              </a:rPr>
              <a:t>გამოყენებული  </a:t>
            </a:r>
            <a:r>
              <a:rPr lang="ka-GE" b="1" i="1" dirty="0">
                <a:solidFill>
                  <a:schemeClr val="tx2">
                    <a:lumMod val="50000"/>
                  </a:schemeClr>
                </a:solidFill>
              </a:rPr>
              <a:t>თეთრეულის  იატაკზე  მოგროვება,  დაბერტყვა,  შეფუთვის  გარეშე  ტრანსპორტირება;</a:t>
            </a:r>
            <a:endParaRPr lang="en-US" b="1" i="1" dirty="0">
              <a:solidFill>
                <a:schemeClr val="tx2">
                  <a:lumMod val="50000"/>
                </a:schemeClr>
              </a:solidFill>
            </a:endParaRPr>
          </a:p>
          <a:p>
            <a:pPr lvl="0"/>
            <a:r>
              <a:rPr lang="ka-GE" dirty="0">
                <a:solidFill>
                  <a:schemeClr val="tx2">
                    <a:lumMod val="50000"/>
                  </a:schemeClr>
                </a:solidFill>
              </a:rPr>
              <a:t>თეთრეულის  რეცხვა    განხორციელდეს  დაწესებულების  სამრეცხაოში  ან  სპეციალურ  სამრეცხაოებში  ხელშეკრულების  საფუძველზე.  </a:t>
            </a:r>
            <a:endParaRPr lang="ka-GE" dirty="0" smtClean="0">
              <a:solidFill>
                <a:schemeClr val="tx2">
                  <a:lumMod val="50000"/>
                </a:schemeClr>
              </a:solidFill>
            </a:endParaRPr>
          </a:p>
          <a:p>
            <a:pPr lvl="0"/>
            <a:r>
              <a:rPr lang="ka-GE" dirty="0" smtClean="0">
                <a:solidFill>
                  <a:schemeClr val="tx2">
                    <a:lumMod val="50000"/>
                  </a:schemeClr>
                </a:solidFill>
              </a:rPr>
              <a:t>აუცილებელია  </a:t>
            </a:r>
            <a:r>
              <a:rPr lang="ka-GE" dirty="0">
                <a:solidFill>
                  <a:schemeClr val="tx2">
                    <a:lumMod val="50000"/>
                  </a:schemeClr>
                </a:solidFill>
              </a:rPr>
              <a:t>სასტუმროს თეთრეულის  რეცხვის  მთელი  ციკლისათვის  (მიღება,  დახარისხება,  რეცხვა,  გაშრობა,  გაუთოვება,  დასაწყობება,  შენახვა  და  გაცემა)  დამოუკიდებელი  ტექნოლოგიური  ხაზის  არსებობა;</a:t>
            </a:r>
            <a:endParaRPr lang="en-US" dirty="0">
              <a:solidFill>
                <a:schemeClr val="tx2">
                  <a:lumMod val="50000"/>
                </a:schemeClr>
              </a:solidFill>
            </a:endParaRPr>
          </a:p>
          <a:p>
            <a:r>
              <a:rPr lang="ka-GE" dirty="0" smtClean="0">
                <a:solidFill>
                  <a:schemeClr val="tx2">
                    <a:lumMod val="50000"/>
                  </a:schemeClr>
                </a:solidFill>
              </a:rPr>
              <a:t>სამრეცხაოში  </a:t>
            </a:r>
            <a:r>
              <a:rPr lang="ka-GE" dirty="0">
                <a:solidFill>
                  <a:schemeClr val="tx2">
                    <a:lumMod val="50000"/>
                  </a:schemeClr>
                </a:solidFill>
              </a:rPr>
              <a:t>თეთრეულის  დასამუშავებლად  უზრუნველყავით  ტექნოლოგიური  პროცესების  ნაკადურობა,  რათა  გამოირიცხოს  ჭუჭყიანი  და  სუფთა  თეთრეულის  ნაკადების  გადაკვეთა.  თუ  დაწესებულებაში  ვერ  ხერხდება  ჭუჭყიანი  და  სუფთა  თეთრეულის  მოძრაობის  ნაკადების  სრული  გამიჯვნა,  მაშინ  შესაძლებელია   მისი შეფუთვა გასაცემად;</a:t>
            </a:r>
            <a:endParaRPr lang="en-US" dirty="0">
              <a:solidFill>
                <a:schemeClr val="tx2">
                  <a:lumMod val="50000"/>
                </a:schemeClr>
              </a:solidFill>
            </a:endParaRPr>
          </a:p>
          <a:p>
            <a:pPr lvl="0"/>
            <a:r>
              <a:rPr lang="ka-GE" dirty="0" smtClean="0">
                <a:solidFill>
                  <a:schemeClr val="tx2">
                    <a:lumMod val="50000"/>
                  </a:schemeClr>
                </a:solidFill>
              </a:rPr>
              <a:t>დაბინძურების  </a:t>
            </a:r>
            <a:r>
              <a:rPr lang="ka-GE" dirty="0">
                <a:solidFill>
                  <a:schemeClr val="tx2">
                    <a:lumMod val="50000"/>
                  </a:schemeClr>
                </a:solidFill>
              </a:rPr>
              <a:t>ხარისხისა  და  თეთრეულის  ტიპის  მიხედვით  შეირჩეს  რეცხვის  შესაბამისი  </a:t>
            </a:r>
            <a:r>
              <a:rPr lang="ka-GE" dirty="0" smtClean="0">
                <a:solidFill>
                  <a:schemeClr val="tx2">
                    <a:lumMod val="50000"/>
                  </a:schemeClr>
                </a:solidFill>
              </a:rPr>
              <a:t>პროგრამა - არანაკლებ </a:t>
            </a:r>
            <a:r>
              <a:rPr lang="ka-GE" dirty="0">
                <a:solidFill>
                  <a:schemeClr val="tx2">
                    <a:lumMod val="50000"/>
                  </a:schemeClr>
                </a:solidFill>
              </a:rPr>
              <a:t>60</a:t>
            </a:r>
            <a:r>
              <a:rPr lang="ka-GE" baseline="30000" dirty="0">
                <a:solidFill>
                  <a:schemeClr val="tx2">
                    <a:lumMod val="50000"/>
                  </a:schemeClr>
                </a:solidFill>
              </a:rPr>
              <a:t>0</a:t>
            </a:r>
            <a:r>
              <a:rPr lang="ka-GE" dirty="0">
                <a:solidFill>
                  <a:schemeClr val="tx2">
                    <a:lumMod val="50000"/>
                  </a:schemeClr>
                </a:solidFill>
              </a:rPr>
              <a:t>C ტემპერატურა და სათანადო სარეცხი ფხვნილის </a:t>
            </a:r>
            <a:r>
              <a:rPr lang="ka-GE" dirty="0" smtClean="0">
                <a:solidFill>
                  <a:schemeClr val="tx2">
                    <a:lumMod val="50000"/>
                  </a:schemeClr>
                </a:solidFill>
              </a:rPr>
              <a:t>კომბინაცია ან  </a:t>
            </a:r>
            <a:r>
              <a:rPr lang="ka-GE" dirty="0">
                <a:solidFill>
                  <a:schemeClr val="tx2">
                    <a:lumMod val="50000"/>
                  </a:schemeClr>
                </a:solidFill>
              </a:rPr>
              <a:t>შესაბამისი  სადეზინფექციო  საშუალებებით  (მაგ</a:t>
            </a:r>
            <a:r>
              <a:rPr lang="ka-GE" dirty="0" smtClean="0">
                <a:solidFill>
                  <a:schemeClr val="tx2">
                    <a:lumMod val="50000"/>
                  </a:schemeClr>
                </a:solidFill>
              </a:rPr>
              <a:t>. </a:t>
            </a:r>
            <a:r>
              <a:rPr lang="ka-GE" dirty="0">
                <a:solidFill>
                  <a:schemeClr val="tx2">
                    <a:lumMod val="50000"/>
                  </a:schemeClr>
                </a:solidFill>
              </a:rPr>
              <a:t>0,5 %-იანი ქლორშემცველი ხსნარი) დეკონტამინაციის  </a:t>
            </a:r>
            <a:r>
              <a:rPr lang="ka-GE" dirty="0" smtClean="0">
                <a:solidFill>
                  <a:schemeClr val="tx2">
                    <a:lumMod val="50000"/>
                  </a:schemeClr>
                </a:solidFill>
              </a:rPr>
              <a:t>შემდეგ რეცხვა.</a:t>
            </a:r>
          </a:p>
          <a:p>
            <a:pPr marL="0" indent="0">
              <a:buNone/>
            </a:pPr>
            <a:r>
              <a:rPr lang="ka-GE" sz="2900" b="1" dirty="0">
                <a:solidFill>
                  <a:schemeClr val="tx2">
                    <a:lumMod val="50000"/>
                  </a:schemeClr>
                </a:solidFill>
              </a:rPr>
              <a:t>თ</a:t>
            </a:r>
            <a:r>
              <a:rPr lang="ka-GE" sz="2900" b="1" dirty="0" smtClean="0">
                <a:solidFill>
                  <a:schemeClr val="tx2">
                    <a:lumMod val="50000"/>
                  </a:schemeClr>
                </a:solidFill>
              </a:rPr>
              <a:t>უ </a:t>
            </a:r>
            <a:r>
              <a:rPr lang="ka-GE" sz="2900" b="1" dirty="0">
                <a:solidFill>
                  <a:schemeClr val="tx2">
                    <a:lumMod val="50000"/>
                  </a:schemeClr>
                </a:solidFill>
              </a:rPr>
              <a:t>თეთრეულის დასუფთავებისთვის გამოიყენება  გარე მოსმახურება, მისი  მართვისთვის გამოყენეთ შემდეგი ეტაპები: </a:t>
            </a:r>
            <a:endParaRPr lang="en-US" sz="2900" b="1" dirty="0">
              <a:solidFill>
                <a:schemeClr val="tx2">
                  <a:lumMod val="50000"/>
                </a:schemeClr>
              </a:solidFill>
            </a:endParaRPr>
          </a:p>
        </p:txBody>
      </p:sp>
      <p:graphicFrame>
        <p:nvGraphicFramePr>
          <p:cNvPr id="2" name="Diagram 1"/>
          <p:cNvGraphicFramePr/>
          <p:nvPr>
            <p:extLst>
              <p:ext uri="{D42A27DB-BD31-4B8C-83A1-F6EECF244321}">
                <p14:modId xmlns:p14="http://schemas.microsoft.com/office/powerpoint/2010/main" val="769640025"/>
              </p:ext>
            </p:extLst>
          </p:nvPr>
        </p:nvGraphicFramePr>
        <p:xfrm>
          <a:off x="870857" y="5465838"/>
          <a:ext cx="11074400" cy="1392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Picture 8"/>
          <p:cNvPicPr/>
          <p:nvPr/>
        </p:nvPicPr>
        <p:blipFill>
          <a:blip r:embed="rId7">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2324234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Arrow 6"/>
          <p:cNvSpPr/>
          <p:nvPr/>
        </p:nvSpPr>
        <p:spPr>
          <a:xfrm>
            <a:off x="725713" y="0"/>
            <a:ext cx="10585753" cy="1050545"/>
          </a:xfrm>
          <a:prstGeom prst="rightArrow">
            <a:avLst/>
          </a:prstGeom>
          <a:solidFill>
            <a:srgbClr val="17406D"/>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ka-GE" sz="2000" b="1" dirty="0" smtClean="0">
                <a:solidFill>
                  <a:schemeClr val="accent4">
                    <a:lumMod val="60000"/>
                    <a:lumOff val="40000"/>
                  </a:schemeClr>
                </a:solidFill>
              </a:rPr>
              <a:t>სასტუმროს ღია </a:t>
            </a:r>
            <a:r>
              <a:rPr lang="ka-GE" sz="2000" b="1" dirty="0">
                <a:solidFill>
                  <a:schemeClr val="accent4">
                    <a:lumMod val="60000"/>
                    <a:lumOff val="40000"/>
                  </a:schemeClr>
                </a:solidFill>
              </a:rPr>
              <a:t>და დახურული საცურაო </a:t>
            </a:r>
            <a:r>
              <a:rPr lang="ka-GE" sz="2000" b="1" dirty="0" smtClean="0">
                <a:solidFill>
                  <a:schemeClr val="accent4">
                    <a:lumMod val="60000"/>
                    <a:lumOff val="40000"/>
                  </a:schemeClr>
                </a:solidFill>
              </a:rPr>
              <a:t>აუზების ოპერირებისთვის</a:t>
            </a:r>
            <a:endParaRPr lang="en-US" sz="2000" dirty="0">
              <a:solidFill>
                <a:schemeClr val="accent4">
                  <a:lumMod val="60000"/>
                  <a:lumOff val="40000"/>
                </a:schemeClr>
              </a:solidFill>
            </a:endParaRPr>
          </a:p>
        </p:txBody>
      </p:sp>
      <p:sp>
        <p:nvSpPr>
          <p:cNvPr id="9" name="Content Placeholder 2"/>
          <p:cNvSpPr txBox="1">
            <a:spLocks/>
          </p:cNvSpPr>
          <p:nvPr/>
        </p:nvSpPr>
        <p:spPr>
          <a:xfrm>
            <a:off x="1268027" y="1050546"/>
            <a:ext cx="10319659" cy="5633718"/>
          </a:xfrm>
          <a:prstGeom prst="rect">
            <a:avLst/>
          </a:prstGeom>
          <a:solidFill>
            <a:schemeClr val="bg2">
              <a:lumMod val="90000"/>
              <a:alpha val="24000"/>
            </a:schemeClr>
          </a:solidFill>
        </p:spPr>
        <p:txBody>
          <a:bodyPr vert="horz" lIns="180000" tIns="45720" rIns="91440" bIns="0" rtlCol="0">
            <a:normAutofit fontScale="475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lvl="0"/>
            <a:r>
              <a:rPr lang="ka-GE" dirty="0" smtClean="0"/>
              <a:t>აუზის </a:t>
            </a:r>
            <a:r>
              <a:rPr lang="ka-GE" dirty="0"/>
              <a:t>ყოველ 6 მ</a:t>
            </a:r>
            <a:r>
              <a:rPr lang="ka-GE" baseline="30000" dirty="0"/>
              <a:t>2 </a:t>
            </a:r>
            <a:r>
              <a:rPr lang="ka-GE" dirty="0"/>
              <a:t>ფართობზე 1 ადამიანის დაშვება;</a:t>
            </a:r>
            <a:endParaRPr lang="en-US" dirty="0"/>
          </a:p>
          <a:p>
            <a:pPr lvl="0"/>
            <a:r>
              <a:rPr lang="ka-GE" dirty="0"/>
              <a:t>აუზების ჰიგიენური მოთხოვნების შესაბამისი ხარისხიანი წყლით უზრუნველყოფა, რისთვისაც   აუცილებელია  წყლის განახლება, რომლის უზრუნველყოფა დიდი ზომის აუზებში ძირითადად ხორციელდება რეცირკულაციის ხარჯზე, მცირე აუზებში კი (აბაზანის ფართობით არა უმეტეს 70 მ</a:t>
            </a:r>
            <a:r>
              <a:rPr lang="ka-GE" baseline="30000" dirty="0"/>
              <a:t>2</a:t>
            </a:r>
            <a:r>
              <a:rPr lang="ka-GE" dirty="0"/>
              <a:t>) უწყვეტი წყლის ნაკადით;</a:t>
            </a:r>
            <a:endParaRPr lang="en-US" dirty="0"/>
          </a:p>
          <a:p>
            <a:pPr lvl="0"/>
            <a:r>
              <a:rPr lang="ka-GE" dirty="0"/>
              <a:t>რეცირკულაციით წყლის განახლებისას - მისი გაწმენდა, გაუსნებოვნება და წყალსადენის წყლის დამატება უწყვეტად, არანაკლებ 10%-ისა აუზის მუშაობის ყოველ 8 სთ-ში;</a:t>
            </a:r>
            <a:endParaRPr lang="en-US" dirty="0"/>
          </a:p>
          <a:p>
            <a:pPr lvl="0"/>
            <a:r>
              <a:rPr lang="ka-GE" dirty="0"/>
              <a:t>მცირე აუზებში წყლის გამოცვლა, დასაშვებია წყალსადენის წყლის უწყვეტი ნაკადით. ამასთან, წყლის მთლიანად შეცვლის დრო არაუმეტეს 24 საათისა; </a:t>
            </a:r>
            <a:endParaRPr lang="en-US" dirty="0"/>
          </a:p>
          <a:p>
            <a:pPr lvl="0"/>
            <a:r>
              <a:rPr lang="ka-GE" dirty="0"/>
              <a:t>აუზით სარგებლობის პერიოდში უნდა გაკონტროლდეს  მადეზინფიცირებელი აგენტის ნარჩენი რაოდენობები წყალში (თავისუფალი ნარჩენი ქლორის კონცენტრაცია უნდა შეადგენდეს 0,5 მგ/ლ ან მეტს მინიმუმ 30 წუთის კონტაქტის შემდეგ pH- ზე &lt;8.0. ნარჩენი ქლორი უნდა შენარჩუნდეს განაწილების მთელ სისტემაში</a:t>
            </a:r>
            <a:r>
              <a:rPr lang="en-US" dirty="0"/>
              <a:t>)</a:t>
            </a:r>
            <a:r>
              <a:rPr lang="ka-GE" dirty="0"/>
              <a:t>;</a:t>
            </a:r>
            <a:endParaRPr lang="en-US" dirty="0"/>
          </a:p>
          <a:p>
            <a:pPr lvl="0"/>
            <a:r>
              <a:rPr lang="ka-GE" dirty="0"/>
              <a:t>აუზების დეზინფექცია  წყლის გაშვების და მექანიკური გაწმენდის შემდეგ, მორწყვის ორჯერადი მეთოდით, თავდაპირველად დეზინფექტანტის 0,6-0,8 ლ/მ2 რაოდენობით, ხოლო შემდგომ აქტიური ქლორის 100 მგ/დმ3 კონცენტრაციის ხსნარით, სადენზინფექციო ხსნარის ჩარეცხვით ცხელი წყლით, მისი გაშვებიდან არაუადრეს 1 სთ-ისა;</a:t>
            </a:r>
            <a:endParaRPr lang="en-US" dirty="0"/>
          </a:p>
          <a:p>
            <a:pPr lvl="0"/>
            <a:r>
              <a:rPr lang="ka-GE" dirty="0"/>
              <a:t>შეზლონგი გამოყენებამდე/ ყოველი გამოყენების შემდგომ, დამუშავდეს სადეზინფექციო ხსნარით;</a:t>
            </a:r>
            <a:endParaRPr lang="en-US" dirty="0"/>
          </a:p>
          <a:p>
            <a:pPr lvl="0"/>
            <a:r>
              <a:rPr lang="ka-GE" dirty="0"/>
              <a:t>მოხმარებლისათვის განკუთვნილი უნდა იყოს ინდივიდუალური პირსახოცი - ერთჯერადი შეფუთვით.  სარგებლობის შემდეგ პირსახოცი რჩება ადგილზე. მომსახურე პერსონალი, აღჭურვილი ხელთათმანებით, ნიღბით, სპეცფეხსაცვლითა და ხალათით, პირსახოცებს აგროვებს ერთჯერად პარკში და განათავსებს ნიშანდებულ კონტეინერში. რეცხვა-დეზინფექცია განხორციელდეს ამ წესით განსაზღვრული რეკომენდაციების შესაბამისად; </a:t>
            </a:r>
            <a:endParaRPr lang="en-US" dirty="0"/>
          </a:p>
          <a:p>
            <a:pPr lvl="0"/>
            <a:r>
              <a:rPr lang="ka-GE" dirty="0"/>
              <a:t>შეზლონგებს  შორის დაიცავით უსაფრთხო დისტანცია (არა ნაკლებ 2 მეტრისა) (გამონაკლისის გავრცელება  შესაძლებელია 12 წლამდე მოზარდზე);</a:t>
            </a:r>
            <a:endParaRPr lang="en-US" dirty="0"/>
          </a:p>
          <a:p>
            <a:pPr lvl="0"/>
            <a:r>
              <a:rPr lang="ka-GE" dirty="0"/>
              <a:t>აკრძალეთ შეზლონგებისთვის განკუთვნილი რბილი, შეწოვადი გადასაფარებლების გამოყენება;</a:t>
            </a:r>
            <a:endParaRPr lang="en-US" dirty="0"/>
          </a:p>
          <a:p>
            <a:pPr lvl="0"/>
            <a:r>
              <a:rPr lang="ka-GE" dirty="0"/>
              <a:t>უზრუნველყავით გასახდელების და საშხაპეების ხშირი დეზინფექცია;</a:t>
            </a:r>
            <a:endParaRPr lang="en-US" dirty="0"/>
          </a:p>
          <a:p>
            <a:pPr lvl="0"/>
            <a:r>
              <a:rPr lang="ka-GE" dirty="0"/>
              <a:t>ღია საცურაო აუზების სივრცე დაასუფთავეთ  ოთახების და საჯარო სივრცეების დასუფთავების წესის მიხედვით - სველი წესით დალაგება/დეზინფექცია ოკუპირებული ტერიტორიებიდან დევნილთა, შრომის, ჯანმრთელობისა და სოციალური დაცვის მინისტრის  </a:t>
            </a:r>
            <a:r>
              <a:rPr lang="en-US" dirty="0"/>
              <a:t> № 01-123/ო  </a:t>
            </a:r>
            <a:r>
              <a:rPr lang="en-US" dirty="0" err="1"/>
              <a:t>ბრძანები</a:t>
            </a:r>
            <a:r>
              <a:rPr lang="ka-GE" dirty="0"/>
              <a:t>ს</a:t>
            </a:r>
            <a:r>
              <a:rPr lang="en-US" dirty="0"/>
              <a:t> </a:t>
            </a:r>
            <a:r>
              <a:rPr lang="en-US" dirty="0" err="1"/>
              <a:t>ახალი</a:t>
            </a:r>
            <a:r>
              <a:rPr lang="en-US" dirty="0"/>
              <a:t> </a:t>
            </a:r>
            <a:r>
              <a:rPr lang="en-US" dirty="0" err="1"/>
              <a:t>კორონავირუსით</a:t>
            </a:r>
            <a:r>
              <a:rPr lang="en-US" dirty="0"/>
              <a:t> (SARS-CoV-2) </a:t>
            </a:r>
            <a:r>
              <a:rPr lang="en-US" dirty="0" err="1"/>
              <a:t>გამოწვეული</a:t>
            </a:r>
            <a:r>
              <a:rPr lang="en-US" dirty="0"/>
              <a:t> </a:t>
            </a:r>
            <a:r>
              <a:rPr lang="en-US" dirty="0" err="1"/>
              <a:t>ინფექციის</a:t>
            </a:r>
            <a:r>
              <a:rPr lang="en-US" dirty="0"/>
              <a:t> (COVID-19) </a:t>
            </a:r>
            <a:r>
              <a:rPr lang="en-US" dirty="0" err="1"/>
              <a:t>გავრცელების</a:t>
            </a:r>
            <a:r>
              <a:rPr lang="en-US" dirty="0"/>
              <a:t> </a:t>
            </a:r>
            <a:r>
              <a:rPr lang="en-US" dirty="0" err="1"/>
              <a:t>პრევენციისა</a:t>
            </a:r>
            <a:r>
              <a:rPr lang="en-US" dirty="0"/>
              <a:t> </a:t>
            </a:r>
            <a:r>
              <a:rPr lang="en-US" dirty="0" err="1"/>
              <a:t>და</a:t>
            </a:r>
            <a:r>
              <a:rPr lang="en-US" dirty="0"/>
              <a:t> </a:t>
            </a:r>
            <a:r>
              <a:rPr lang="en-US" dirty="0" err="1"/>
              <a:t>მართვის</a:t>
            </a:r>
            <a:r>
              <a:rPr lang="en-US" dirty="0"/>
              <a:t> </a:t>
            </a:r>
            <a:r>
              <a:rPr lang="en-US" dirty="0" err="1"/>
              <a:t>უზრუნველყოფის</a:t>
            </a:r>
            <a:r>
              <a:rPr lang="en-US" dirty="0"/>
              <a:t> </a:t>
            </a:r>
            <a:r>
              <a:rPr lang="en-US" dirty="0" err="1"/>
              <a:t>მიზნით</a:t>
            </a:r>
            <a:r>
              <a:rPr lang="en-US" dirty="0"/>
              <a:t> </a:t>
            </a:r>
            <a:r>
              <a:rPr lang="en-US" dirty="0" err="1"/>
              <a:t>გასატარებელ</a:t>
            </a:r>
            <a:r>
              <a:rPr lang="en-US" dirty="0"/>
              <a:t> </a:t>
            </a:r>
            <a:r>
              <a:rPr lang="en-US" dirty="0" err="1"/>
              <a:t>ღონისძიებათა</a:t>
            </a:r>
            <a:r>
              <a:rPr lang="en-US" dirty="0"/>
              <a:t> </a:t>
            </a:r>
            <a:r>
              <a:rPr lang="en-US" dirty="0" err="1"/>
              <a:t>შესახებ</a:t>
            </a:r>
            <a:r>
              <a:rPr lang="ka-GE" dirty="0"/>
              <a:t> სათანადო დანართის შესაბამისად.</a:t>
            </a:r>
            <a:endParaRPr lang="en-US" dirty="0"/>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11567795" y="198120"/>
            <a:ext cx="435610" cy="533400"/>
          </a:xfrm>
          <a:prstGeom prst="rect">
            <a:avLst/>
          </a:prstGeom>
          <a:noFill/>
          <a:ln>
            <a:noFill/>
          </a:ln>
        </p:spPr>
      </p:pic>
    </p:spTree>
    <p:extLst>
      <p:ext uri="{BB962C8B-B14F-4D97-AF65-F5344CB8AC3E}">
        <p14:creationId xmlns:p14="http://schemas.microsoft.com/office/powerpoint/2010/main" val="2880732409"/>
      </p:ext>
    </p:extLst>
  </p:cSld>
  <p:clrMapOvr>
    <a:masterClrMapping/>
  </p:clrMapOvr>
</p:sld>
</file>

<file path=ppt/theme/theme1.xml><?xml version="1.0" encoding="utf-8"?>
<a:theme xmlns:a="http://schemas.openxmlformats.org/drawingml/2006/main" name="Crop">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1028</TotalTime>
  <Words>2581</Words>
  <Application>Microsoft Office PowerPoint</Application>
  <PresentationFormat>Widescreen</PresentationFormat>
  <Paragraphs>234</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Franklin Gothic Book</vt:lpstr>
      <vt:lpstr>Sylfaen</vt:lpstr>
      <vt:lpstr>Times New Roman</vt:lpstr>
      <vt:lpstr>Wingdings</vt:lpstr>
      <vt:lpstr>Crop</vt:lpstr>
      <vt:lpstr>ახალი კორონავირუსით (SARS-CoV-2) გამოწვეულ ინფექციასთან (COVID- 19) დაკავშირებული ზოგადი რეკომენდაციები  სასტუმროებისთვის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Shorena Kubaneishvili</dc:creator>
  <cp:lastModifiedBy>Shorena Kubaneishvili</cp:lastModifiedBy>
  <cp:revision>99</cp:revision>
  <dcterms:created xsi:type="dcterms:W3CDTF">2020-05-17T14:51:50Z</dcterms:created>
  <dcterms:modified xsi:type="dcterms:W3CDTF">2020-06-04T19:27:53Z</dcterms:modified>
</cp:coreProperties>
</file>